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2" r:id="rId2"/>
  </p:sldMasterIdLst>
  <p:notesMasterIdLst>
    <p:notesMasterId r:id="rId30"/>
  </p:notesMasterIdLst>
  <p:handoutMasterIdLst>
    <p:handoutMasterId r:id="rId31"/>
  </p:handoutMasterIdLst>
  <p:sldIdLst>
    <p:sldId id="256" r:id="rId3"/>
    <p:sldId id="286" r:id="rId4"/>
    <p:sldId id="258" r:id="rId5"/>
    <p:sldId id="259" r:id="rId6"/>
    <p:sldId id="261" r:id="rId7"/>
    <p:sldId id="275" r:id="rId8"/>
    <p:sldId id="262" r:id="rId9"/>
    <p:sldId id="263" r:id="rId10"/>
    <p:sldId id="264" r:id="rId11"/>
    <p:sldId id="265" r:id="rId12"/>
    <p:sldId id="267" r:id="rId13"/>
    <p:sldId id="290" r:id="rId14"/>
    <p:sldId id="266" r:id="rId15"/>
    <p:sldId id="291" r:id="rId16"/>
    <p:sldId id="281" r:id="rId17"/>
    <p:sldId id="271" r:id="rId18"/>
    <p:sldId id="276" r:id="rId19"/>
    <p:sldId id="287" r:id="rId20"/>
    <p:sldId id="288" r:id="rId21"/>
    <p:sldId id="282" r:id="rId22"/>
    <p:sldId id="283" r:id="rId23"/>
    <p:sldId id="284" r:id="rId24"/>
    <p:sldId id="289" r:id="rId25"/>
    <p:sldId id="285" r:id="rId26"/>
    <p:sldId id="277" r:id="rId27"/>
    <p:sldId id="273" r:id="rId28"/>
    <p:sldId id="292" r:id="rId29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orient="horz" pos="232">
          <p15:clr>
            <a:srgbClr val="A4A3A4"/>
          </p15:clr>
        </p15:guide>
        <p15:guide id="3" pos="2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1" autoAdjust="0"/>
    <p:restoredTop sz="86418" autoAdjust="0"/>
  </p:normalViewPr>
  <p:slideViewPr>
    <p:cSldViewPr snapToGrid="0">
      <p:cViewPr varScale="1">
        <p:scale>
          <a:sx n="116" d="100"/>
          <a:sy n="116" d="100"/>
        </p:scale>
        <p:origin x="510" y="108"/>
      </p:cViewPr>
      <p:guideLst>
        <p:guide orient="horz" pos="4110"/>
        <p:guide orient="horz" pos="232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FCA658-C59E-42BA-B8C8-EB96BF451B0B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34A463-44D1-45AF-9BF7-A7F760CAA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7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D2E31-763E-4440-848A-8012B8B3B86E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750A5-8F12-493A-A2F4-2DE0E090D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9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750A5-8F12-493A-A2F4-2DE0E090DB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9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750A5-8F12-493A-A2F4-2DE0E090DB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9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7F40-8DC8-4168-8D21-5B762F4DD3CE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C563-C56B-4B6E-888D-7AB132859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319F-E3D0-4342-B445-19ED8BB68C4F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CB7C-B5E4-4BB3-9ED7-526FA13B9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6B0A-7981-430B-9502-22A20E86FA1D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42B0-5F65-4CA3-95E5-14982D3B3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51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200">
                <a:solidFill>
                  <a:srgbClr val="8AD0D6"/>
                </a:solidFill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51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200">
                <a:solidFill>
                  <a:srgbClr val="8AD0D6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7250-8F43-45C5-AD39-68A48ABEB895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13391-1EEE-4189-896C-FA8B45067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23F0-7B28-4E69-ABD2-9DBF54CA5F2C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5EEB-F6E2-4FFC-AC61-FAEA84660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5D67-8ABB-4B90-A5E7-763ABF9476D9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9ECD-4BA5-448D-84AA-E2174910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C690-E7AD-4A27-9CCA-E28C66BC668C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F0B3-F2F3-4C4B-B413-EA7CED763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F545-75E2-4CCA-ACB9-B94F145734F7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DCC3-F056-4D94-B649-5E0755DF6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6234-A3E6-4B6B-B7EE-DAC71A2F5131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ECFC-505C-4BC1-BDF1-1A372B6F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3313" y="2052638"/>
            <a:ext cx="4397375" cy="4195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3088" y="2052638"/>
            <a:ext cx="4397375" cy="4195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E761-2AFE-466B-B6FD-09DA04EA64A9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4A65-E9DC-46FD-A075-33F872D1F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96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07F40-8DC8-4168-8D21-5B762F4DD3CE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BC563-C56B-4B6E-888D-7AB132859D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5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1911-097E-406E-96FE-6869E05FEFED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BD20-C96E-4977-B3D0-454CE4520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A1911-097E-406E-96FE-6869E05FEFED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7BD20-C96E-4977-B3D0-454CE4520B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28BF3B-7284-4F90-8EB9-72B575C33C43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78ED7-B40A-4D33-B7A8-799A20FEEC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78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6151F8-767F-4FD5-8EDD-49E840AFBCCB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48FAB-44D9-4002-954C-1E37502A11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23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24E9CF-A795-427B-9262-C70785FE6419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932FF-C88A-4AAB-92B6-2B38CE9C34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71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D3A6C-38FC-4168-B760-199709B7798D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A5483-402C-4564-B36C-F52875E03D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83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7ABB1-5503-434A-9113-CAB4D7D405D4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D521-FC28-4431-A8DF-352DB170FC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70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0F432-9D70-449A-B11A-6E18794FA562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15DE-C4DE-482C-8421-10B30F790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4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11A6F-4420-45B2-B51D-B0D30F23F0ED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7D6C9-0502-4991-ACF4-9B60DEAA0A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01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8319F-E3D0-4342-B445-19ED8BB68C4F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CB7C-B5E4-4BB3-9ED7-526FA13B9D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343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16B0A-7981-430B-9502-22A20E86FA1D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942B0-5F65-4CA3-95E5-14982D3B3C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5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BF3B-7284-4F90-8EB9-72B575C33C43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8ED7-B40A-4D33-B7A8-799A20FEE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87250-8F43-45C5-AD39-68A48ABEB895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13391-1EEE-4189-896C-FA8B45067F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265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E23F0-7B28-4E69-ABD2-9DBF54CA5F2C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D5EEB-F6E2-4FFC-AC61-FAEA84660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12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95D67-8ABB-4B90-A5E7-763ABF9476D9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C9ECD-4BA5-448D-84AA-E2174910C6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29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DFC690-E7AD-4A27-9CCA-E28C66BC668C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2F0B3-F2F3-4C4B-B413-EA7CED7635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28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DF545-75E2-4CCA-ACB9-B94F145734F7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DCC3-F056-4D94-B649-5E0755DF6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06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E6234-A3E6-4B6B-B7EE-DAC71A2F5131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ECFC-505C-4BC1-BDF1-1A372B6F4E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50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3313" y="2052638"/>
            <a:ext cx="4397375" cy="4195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3088" y="2052638"/>
            <a:ext cx="4397375" cy="4195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E761-2AFE-466B-B6FD-09DA04EA64A9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4A65-E9DC-46FD-A075-33F872D1F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1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51F8-767F-4FD5-8EDD-49E840AFBCCB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8FAB-44D9-4002-954C-1E37502A1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E9CF-A795-427B-9262-C70785FE6419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932FF-C88A-4AAB-92B6-2B38CE9C3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3A6C-38FC-4168-B760-199709B7798D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5483-402C-4564-B36C-F52875E03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ABB1-5503-434A-9113-CAB4D7D405D4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D521-FC28-4431-A8DF-352DB170F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F432-9D70-449A-B11A-6E18794FA562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15DE-C4DE-482C-8421-10B30F790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1A6F-4420-45B2-B51D-B0D30F23F0ED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D6C9-0502-4991-ACF4-9B60DEAA0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/>
          </p:cNvPicPr>
          <p:nvPr/>
        </p:nvPicPr>
        <p:blipFill>
          <a:blip r:embed="rId20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/>
          </p:cNvPicPr>
          <p:nvPr/>
        </p:nvPicPr>
        <p:blipFill>
          <a:blip r:embed="rId21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511" name="Picture 8"/>
          <p:cNvPicPr>
            <a:picLocks noChangeAspect="1"/>
          </p:cNvPicPr>
          <p:nvPr/>
        </p:nvPicPr>
        <p:blipFill>
          <a:blip r:embed="rId22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/>
          </p:cNvPicPr>
          <p:nvPr/>
        </p:nvPicPr>
        <p:blipFill>
          <a:blip r:embed="rId23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51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1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F4D86-9AB7-4037-A238-53FC751D9ABF}" type="datetimeFigureOut">
              <a:rPr lang="ru-RU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25CE07-0A72-4710-AD52-C0256E468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  <p:sldLayoutId id="2147483718" r:id="rId12"/>
    <p:sldLayoutId id="2147483703" r:id="rId13"/>
    <p:sldLayoutId id="2147483719" r:id="rId14"/>
    <p:sldLayoutId id="2147483720" r:id="rId15"/>
    <p:sldLayoutId id="2147483702" r:id="rId16"/>
    <p:sldLayoutId id="2147483701" r:id="rId17"/>
    <p:sldLayoutId id="2147483721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102F4D86-9AB7-4037-A238-53FC751D9ABF}" type="datetimeFigureOut">
              <a:rPr lang="ru-RU" smtClean="0"/>
              <a:pPr>
                <a:defRPr/>
              </a:pPr>
              <a:t>03.07.2023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25CE07-0A72-4710-AD52-C0256E4687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55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6963" y="1471613"/>
            <a:ext cx="9144000" cy="2298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СУБСИДИИ НА ФИНАНСОВОЕ ОБЕСПЕЧЕНИЕ ЗАТРАТ, СВЯЗАННЫХ </a:t>
            </a:r>
            <a:br>
              <a:rPr lang="ru-RU" sz="4000" b="1" dirty="0"/>
            </a:br>
            <a:r>
              <a:rPr lang="ru-RU" sz="4000" b="1" dirty="0"/>
              <a:t>С РЕАЛИЗАЦИЕЙ СТАРТУЮЩИХ ПРЕДПРИНИМАТЕЛЬСКИХ ПРОЕКТОВ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6963" y="3973513"/>
            <a:ext cx="9144000" cy="889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dirty="0"/>
              <a:t>УСЛОВИЯ И ПОРЯДОК УЧАСТИЯ В КОНКУРСЕ НА ПРЕДОСТАВЛЕНИЕ СУБСИДИИ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900" y="487363"/>
            <a:ext cx="546100" cy="533400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0964" name="Подзаголовок 2"/>
          <p:cNvSpPr txBox="1">
            <a:spLocks/>
          </p:cNvSpPr>
          <p:nvPr/>
        </p:nvSpPr>
        <p:spPr bwMode="auto">
          <a:xfrm>
            <a:off x="1524000" y="4795838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Century Gothic" pitchFamily="34" charset="0"/>
              <a:buNone/>
            </a:pPr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1096963" y="5684838"/>
            <a:ext cx="91440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+mn-lt"/>
                <a:cs typeface="+mn-cs"/>
              </a:rPr>
              <a:t>4 июля 2023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+mn-lt"/>
                <a:cs typeface="+mn-cs"/>
              </a:rPr>
              <a:t>Северск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435987" y="4069212"/>
            <a:ext cx="1889090" cy="447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16615" y="4088624"/>
            <a:ext cx="1787699" cy="451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95853" y="4067094"/>
            <a:ext cx="1889090" cy="447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4063" y="4053724"/>
            <a:ext cx="1889090" cy="447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731394" y="766763"/>
            <a:ext cx="10936165" cy="582751"/>
          </a:xfrm>
        </p:spPr>
        <p:txBody>
          <a:bodyPr/>
          <a:lstStyle/>
          <a:p>
            <a:r>
              <a:rPr lang="ru-RU" sz="3200" b="1" dirty="0">
                <a:solidFill>
                  <a:srgbClr val="FFFFFF"/>
                </a:solidFill>
              </a:rPr>
              <a:t>На какие цели можно направить субсидию?</a:t>
            </a:r>
          </a:p>
        </p:txBody>
      </p:sp>
      <p:sp>
        <p:nvSpPr>
          <p:cNvPr id="50178" name="Rectangle 3"/>
          <p:cNvSpPr>
            <a:spLocks noGrp="1"/>
          </p:cNvSpPr>
          <p:nvPr>
            <p:ph idx="1"/>
          </p:nvPr>
        </p:nvSpPr>
        <p:spPr>
          <a:xfrm>
            <a:off x="754063" y="2695575"/>
            <a:ext cx="2343150" cy="1001713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dirty="0"/>
              <a:t>оборудования, измерительных </a:t>
            </a:r>
          </a:p>
          <a:p>
            <a:pPr marL="0" indent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dirty="0"/>
              <a:t>и регулирующих </a:t>
            </a:r>
          </a:p>
          <a:p>
            <a:pPr marL="0" indent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dirty="0"/>
              <a:t>приборов и устройств</a:t>
            </a: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8059181" y="2693988"/>
            <a:ext cx="17494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dirty="0"/>
              <a:t>сырья </a:t>
            </a:r>
            <a:br>
              <a:rPr lang="ru-RU" sz="1400" dirty="0"/>
            </a:br>
            <a:r>
              <a:rPr lang="ru-RU" sz="1400" dirty="0"/>
              <a:t>и материалов, комплектующих </a:t>
            </a: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9991469" y="2676961"/>
            <a:ext cx="18129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периферийных устройств, вычислительной техники</a:t>
            </a:r>
          </a:p>
          <a:p>
            <a:endParaRPr lang="ru-RU" sz="1400" dirty="0"/>
          </a:p>
        </p:txBody>
      </p:sp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5406168" y="2695575"/>
            <a:ext cx="2470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транспортных средств (за исключением приобретения легкового автомобиля)</a:t>
            </a:r>
          </a:p>
        </p:txBody>
      </p:sp>
      <p:sp>
        <p:nvSpPr>
          <p:cNvPr id="50182" name="Rectangle 11"/>
          <p:cNvSpPr>
            <a:spLocks noChangeArrowheads="1"/>
          </p:cNvSpPr>
          <p:nvPr/>
        </p:nvSpPr>
        <p:spPr bwMode="auto">
          <a:xfrm>
            <a:off x="3280076" y="2695575"/>
            <a:ext cx="19432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инструмента, производственного </a:t>
            </a:r>
          </a:p>
          <a:p>
            <a:r>
              <a:rPr lang="ru-RU" sz="1400" dirty="0"/>
              <a:t>и хозяйственного инвентаря</a:t>
            </a:r>
          </a:p>
        </p:txBody>
      </p:sp>
      <p:sp>
        <p:nvSpPr>
          <p:cNvPr id="50183" name="Rectangle 12"/>
          <p:cNvSpPr>
            <a:spLocks noChangeArrowheads="1"/>
          </p:cNvSpPr>
          <p:nvPr/>
        </p:nvSpPr>
        <p:spPr bwMode="auto">
          <a:xfrm>
            <a:off x="6666794" y="5279620"/>
            <a:ext cx="1441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dirty="0"/>
              <a:t>арендных платежей</a:t>
            </a:r>
            <a:r>
              <a:rPr lang="ru-RU" sz="1600" dirty="0"/>
              <a:t> </a:t>
            </a:r>
          </a:p>
        </p:txBody>
      </p:sp>
      <p:sp>
        <p:nvSpPr>
          <p:cNvPr id="50184" name="Rectangle 13"/>
          <p:cNvSpPr>
            <a:spLocks noChangeArrowheads="1"/>
          </p:cNvSpPr>
          <p:nvPr/>
        </p:nvSpPr>
        <p:spPr bwMode="auto">
          <a:xfrm>
            <a:off x="3853222" y="5313476"/>
            <a:ext cx="15112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/>
              <a:t>собственной продукции, работ, услуг</a:t>
            </a:r>
            <a:r>
              <a:rPr lang="ru-RU" sz="1600" dirty="0"/>
              <a:t> </a:t>
            </a:r>
          </a:p>
        </p:txBody>
      </p:sp>
      <p:sp>
        <p:nvSpPr>
          <p:cNvPr id="50185" name="Rectangle 14"/>
          <p:cNvSpPr>
            <a:spLocks noChangeArrowheads="1"/>
          </p:cNvSpPr>
          <p:nvPr/>
        </p:nvSpPr>
        <p:spPr bwMode="auto">
          <a:xfrm>
            <a:off x="9410552" y="5273361"/>
            <a:ext cx="191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dirty="0"/>
              <a:t>и использование франшиз </a:t>
            </a:r>
          </a:p>
        </p:txBody>
      </p:sp>
      <p:sp>
        <p:nvSpPr>
          <p:cNvPr id="50186" name="Rectangle 15"/>
          <p:cNvSpPr>
            <a:spLocks noChangeArrowheads="1"/>
          </p:cNvSpPr>
          <p:nvPr/>
        </p:nvSpPr>
        <p:spPr bwMode="auto">
          <a:xfrm>
            <a:off x="703384" y="5333915"/>
            <a:ext cx="265622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/>
              <a:t>нежилого помещения, приобретение строительных материалов, </a:t>
            </a:r>
            <a:r>
              <a:rPr lang="ru-RU" sz="1400" dirty="0" smtClean="0"/>
              <a:t>оборудования </a:t>
            </a:r>
            <a:endParaRPr lang="ru-RU" sz="1400" dirty="0"/>
          </a:p>
          <a:p>
            <a:r>
              <a:rPr lang="ru-RU" sz="1400" dirty="0"/>
              <a:t>для ремонта помещения </a:t>
            </a:r>
          </a:p>
        </p:txBody>
      </p:sp>
      <p:sp>
        <p:nvSpPr>
          <p:cNvPr id="50187" name="Rectangle 18"/>
          <p:cNvSpPr>
            <a:spLocks noChangeArrowheads="1"/>
          </p:cNvSpPr>
          <p:nvPr/>
        </p:nvSpPr>
        <p:spPr bwMode="auto">
          <a:xfrm>
            <a:off x="9410552" y="4103362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ПРИОБРЕТЕНИЕ</a:t>
            </a:r>
          </a:p>
        </p:txBody>
      </p:sp>
      <p:sp>
        <p:nvSpPr>
          <p:cNvPr id="50188" name="Rectangle 19"/>
          <p:cNvSpPr>
            <a:spLocks noChangeArrowheads="1"/>
          </p:cNvSpPr>
          <p:nvPr/>
        </p:nvSpPr>
        <p:spPr bwMode="auto">
          <a:xfrm>
            <a:off x="6715097" y="4163478"/>
            <a:ext cx="1695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ОПЛАТА</a:t>
            </a:r>
          </a:p>
        </p:txBody>
      </p:sp>
      <p:sp>
        <p:nvSpPr>
          <p:cNvPr id="50189" name="Rectangle 20"/>
          <p:cNvSpPr>
            <a:spLocks noChangeArrowheads="1"/>
          </p:cNvSpPr>
          <p:nvPr/>
        </p:nvSpPr>
        <p:spPr bwMode="auto">
          <a:xfrm>
            <a:off x="3853222" y="4111270"/>
            <a:ext cx="1906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ПРОДВИЖЕНИЕ</a:t>
            </a:r>
          </a:p>
        </p:txBody>
      </p:sp>
      <p:sp>
        <p:nvSpPr>
          <p:cNvPr id="50190" name="Rectangle 21"/>
          <p:cNvSpPr>
            <a:spLocks noChangeArrowheads="1"/>
          </p:cNvSpPr>
          <p:nvPr/>
        </p:nvSpPr>
        <p:spPr bwMode="auto">
          <a:xfrm>
            <a:off x="750888" y="4103363"/>
            <a:ext cx="163744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РЕМОНТ</a:t>
            </a:r>
          </a:p>
        </p:txBody>
      </p:sp>
      <p:pic>
        <p:nvPicPr>
          <p:cNvPr id="49169" name="Picture 23" descr="электронные, ремонт, услуги, инструмент, оборудование значок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9604" y="2028733"/>
            <a:ext cx="648228" cy="6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25" descr="graphcard, электронные, устройства, материнская плата, иип, оборудование, чип значок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47995" y="2078989"/>
            <a:ext cx="654685" cy="65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1" name="Picture 27" descr="аппарат, прибор, цифровой, запись, видео значок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2941" y="2087035"/>
            <a:ext cx="648228" cy="6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29" descr="трактор транспорт, трактора значок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89934" y="2087035"/>
            <a:ext cx="648228" cy="6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31" descr="нефтяная промышленность, PETROLE значок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16775" y="2082218"/>
            <a:ext cx="649635" cy="6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6" name="AutoShape 33" descr="Коллекция строительство иконки"/>
          <p:cNvSpPr>
            <a:spLocks noChangeAspect="1" noChangeArrowheads="1"/>
          </p:cNvSpPr>
          <p:nvPr/>
        </p:nvSpPr>
        <p:spPr bwMode="auto">
          <a:xfrm>
            <a:off x="6305550" y="3214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0197" name="Picture 35" descr="искусство, инструменты значок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888" y="4858097"/>
            <a:ext cx="487984" cy="4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8" name="Picture 37" descr="реклама, вещания, глобальных, международных, громкоговоритель значок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95854" y="4583399"/>
            <a:ext cx="695158" cy="69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0" name="Picture 41" descr="бизнес, обсуждение, совещание значок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418076" y="4643471"/>
            <a:ext cx="690443" cy="69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31394" y="1566916"/>
            <a:ext cx="1879757" cy="49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ПРИОБРЕТЕНИЕ</a:t>
            </a:r>
          </a:p>
        </p:txBody>
      </p:sp>
      <p:pic>
        <p:nvPicPr>
          <p:cNvPr id="3074" name="Picture 2" descr="Ð¾ÑÐ¸Ñ, Ð±Ð¸Ð·Ð½ÐµÑ, ÑÐ°Ð±Ð¾ÑÐ°, Ð½Ð° ÑÐ°Ð±Ð¾ÑÐµÐ¼ Ð¼ÐµÑÑÐµ, Ð´Ð¾Ð¼Ð°, ÐºÐ¾Ð¼Ð¿Ð°Ð½Ð¸Ñ Ð·Ð½Ð°ÑÐ¾Ðº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97" y="4591202"/>
            <a:ext cx="690442" cy="69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>
          <a:xfrm>
            <a:off x="609599" y="817011"/>
            <a:ext cx="9883110" cy="926948"/>
          </a:xfrm>
        </p:spPr>
        <p:txBody>
          <a:bodyPr/>
          <a:lstStyle/>
          <a:p>
            <a:r>
              <a:rPr lang="ru-RU" sz="2800" b="1" dirty="0">
                <a:solidFill>
                  <a:srgbClr val="FFFFFF"/>
                </a:solidFill>
              </a:rPr>
              <a:t>Какие документы нужно предоставить на конкурс? </a:t>
            </a:r>
            <a:r>
              <a:rPr lang="ru-RU" sz="2800" dirty="0">
                <a:solidFill>
                  <a:srgbClr val="FFFFFF"/>
                </a:solidFill>
              </a:rPr>
              <a:t>(1-1) </a:t>
            </a:r>
          </a:p>
        </p:txBody>
      </p:sp>
      <p:sp>
        <p:nvSpPr>
          <p:cNvPr id="52226" name="Rectangle 3"/>
          <p:cNvSpPr>
            <a:spLocks noGrp="1"/>
          </p:cNvSpPr>
          <p:nvPr>
            <p:ph idx="1"/>
          </p:nvPr>
        </p:nvSpPr>
        <p:spPr>
          <a:xfrm>
            <a:off x="609599" y="2422689"/>
            <a:ext cx="10806261" cy="371899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/>
              <a:t>Заявление</a:t>
            </a:r>
            <a:r>
              <a:rPr lang="ru-RU" sz="1800" dirty="0"/>
              <a:t> на участие в конкурсе по форме 1 Положения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/>
              <a:t>Согласие</a:t>
            </a:r>
            <a:r>
              <a:rPr lang="ru-RU" sz="1800" dirty="0"/>
              <a:t> на обработку персональных данных по  форме 2 Положения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/>
              <a:t>Документы</a:t>
            </a:r>
            <a:r>
              <a:rPr lang="ru-RU" sz="1800" dirty="0"/>
              <a:t>, подтверждающие полномочия руководителя заявителя           или уполномоченного лица (в случае подписания заявки лицом, уполномоченным на это руководителем заявителя): 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1600" dirty="0"/>
              <a:t>копии</a:t>
            </a:r>
            <a:r>
              <a:rPr lang="ru-RU" sz="1600" b="1" dirty="0"/>
              <a:t> устава </a:t>
            </a:r>
            <a:r>
              <a:rPr lang="ru-RU" sz="1600" dirty="0"/>
              <a:t>или </a:t>
            </a:r>
            <a:r>
              <a:rPr lang="ru-RU" sz="1600" b="1" dirty="0"/>
              <a:t>изменений</a:t>
            </a:r>
            <a:r>
              <a:rPr lang="ru-RU" sz="1600" dirty="0"/>
              <a:t> в устав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1600" dirty="0">
                <a:solidFill>
                  <a:prstClr val="white"/>
                </a:solidFill>
              </a:rPr>
              <a:t>копии</a:t>
            </a:r>
            <a:r>
              <a:rPr lang="ru-RU" sz="1600" b="1" dirty="0">
                <a:solidFill>
                  <a:prstClr val="white"/>
                </a:solidFill>
              </a:rPr>
              <a:t> документов о назначении руководителя</a:t>
            </a:r>
            <a:r>
              <a:rPr lang="ru-RU" sz="1600" dirty="0">
                <a:solidFill>
                  <a:prstClr val="white"/>
                </a:solidFill>
              </a:rPr>
              <a:t> заявителя (протокол/решение о назначении, приказ о приеме на работу)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1600" dirty="0">
                <a:solidFill>
                  <a:prstClr val="white"/>
                </a:solidFill>
              </a:rPr>
              <a:t>копия</a:t>
            </a:r>
            <a:r>
              <a:rPr lang="ru-RU" sz="1600" b="1" dirty="0">
                <a:solidFill>
                  <a:prstClr val="white"/>
                </a:solidFill>
              </a:rPr>
              <a:t> паспорта руководителя </a:t>
            </a:r>
            <a:r>
              <a:rPr lang="ru-RU" sz="1600" dirty="0">
                <a:solidFill>
                  <a:prstClr val="white"/>
                </a:solidFill>
              </a:rPr>
              <a:t>юридического лица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1600" dirty="0">
                <a:solidFill>
                  <a:prstClr val="white"/>
                </a:solidFill>
              </a:rPr>
              <a:t>копия</a:t>
            </a:r>
            <a:r>
              <a:rPr lang="ru-RU" sz="1600" b="1" dirty="0">
                <a:solidFill>
                  <a:prstClr val="white"/>
                </a:solidFill>
              </a:rPr>
              <a:t> доверенности</a:t>
            </a:r>
            <a:r>
              <a:rPr lang="ru-RU" sz="1600" dirty="0">
                <a:solidFill>
                  <a:prstClr val="white"/>
                </a:solidFill>
              </a:rPr>
              <a:t>, предусматривающей полномочия  на подписание документов в составе заявки от имени заявителя (в случае обращения представителя)</a:t>
            </a:r>
          </a:p>
          <a:p>
            <a:pPr marL="228600" indent="-228600">
              <a:spcBef>
                <a:spcPts val="1200"/>
              </a:spcBef>
              <a:buFont typeface="+mj-lt"/>
              <a:buAutoNum type="arabicPeriod" startAt="4"/>
            </a:pPr>
            <a:r>
              <a:rPr lang="ru-RU" sz="1800" b="1" dirty="0">
                <a:solidFill>
                  <a:prstClr val="white"/>
                </a:solidFill>
              </a:rPr>
              <a:t>Бизнес-план</a:t>
            </a:r>
            <a:r>
              <a:rPr lang="ru-RU" sz="1800" dirty="0">
                <a:solidFill>
                  <a:prstClr val="white"/>
                </a:solidFill>
              </a:rPr>
              <a:t> предпринимательского проекта, претендующего на муниципальную поддержку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endParaRPr lang="ru-RU" sz="1400" dirty="0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609599" y="1743959"/>
            <a:ext cx="557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Юридическое лицо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>
          <a:xfrm>
            <a:off x="609599" y="817010"/>
            <a:ext cx="9883110" cy="945801"/>
          </a:xfrm>
        </p:spPr>
        <p:txBody>
          <a:bodyPr/>
          <a:lstStyle/>
          <a:p>
            <a:r>
              <a:rPr lang="ru-RU" sz="2800" b="1" dirty="0">
                <a:solidFill>
                  <a:srgbClr val="FFFFFF"/>
                </a:solidFill>
              </a:rPr>
              <a:t>Какие документы нужно предоставить на конкурс? </a:t>
            </a:r>
            <a:r>
              <a:rPr lang="ru-RU" sz="2800" dirty="0">
                <a:solidFill>
                  <a:srgbClr val="FFFFFF"/>
                </a:solidFill>
              </a:rPr>
              <a:t>(1-2)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609599" y="1762811"/>
            <a:ext cx="557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A6312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Юридическое лицо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A6312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599" y="2294860"/>
            <a:ext cx="10599854" cy="424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+mj-lt"/>
              <a:buAutoNum type="arabicPeriod" startAt="5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Показатели результативности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проекта по форме 3 Положения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+mj-lt"/>
              <a:buAutoNum type="arabicPeriod" startAt="5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Смету расходов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на реализацию проекта по форме 4 Положения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+mj-lt"/>
              <a:buAutoNum type="arabicPeriod" startAt="5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Календарный план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реализации проекта по форме 5 Положения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+mj-lt"/>
              <a:buAutoNum type="arabicPeriod" startAt="5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Копии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документов, подтверждающих вложение собственных средств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в проект (при вложении средств) по форме 4 Положения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+mj-lt"/>
              <a:buAutoNum type="arabicPeriod" startAt="5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Копии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документов, подтверждающих трудоустройство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и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уровень оплаты труда работников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(при наличии работников)  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AD0D6"/>
              </a:buClr>
              <a:buSzPct val="80000"/>
              <a:buFont typeface="+mj-lt"/>
              <a:buAutoNum type="arabicPeriod" startAt="10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Копии документов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,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подтверждающих аренду помещения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, или право собственности на помещения, или право на использование нежилого помещения, в которых планируется реализация проекта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+mj-lt"/>
              <a:buAutoNum type="arabicPeriod" startAt="11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Справка о количестве работников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по форме 8 Положения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+mj-lt"/>
              <a:buAutoNum type="arabicPeriod" startAt="11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Эссе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по форме 9 Положения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5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652464" y="912704"/>
            <a:ext cx="9910762" cy="538093"/>
          </a:xfrm>
        </p:spPr>
        <p:txBody>
          <a:bodyPr/>
          <a:lstStyle/>
          <a:p>
            <a:r>
              <a:rPr lang="ru-RU" sz="2800" b="1" dirty="0">
                <a:solidFill>
                  <a:srgbClr val="FFFFFF"/>
                </a:solidFill>
              </a:rPr>
              <a:t>Какие документы нужно предоставить на конкурс? </a:t>
            </a:r>
            <a:r>
              <a:rPr lang="ru-RU" sz="2800" dirty="0">
                <a:solidFill>
                  <a:srgbClr val="FFFFFF"/>
                </a:solidFill>
              </a:rPr>
              <a:t>(1-1) </a:t>
            </a:r>
          </a:p>
        </p:txBody>
      </p:sp>
      <p:sp>
        <p:nvSpPr>
          <p:cNvPr id="51202" name="Rectangle 3"/>
          <p:cNvSpPr>
            <a:spLocks noGrp="1"/>
          </p:cNvSpPr>
          <p:nvPr>
            <p:ph idx="1"/>
          </p:nvPr>
        </p:nvSpPr>
        <p:spPr>
          <a:xfrm>
            <a:off x="652464" y="2502875"/>
            <a:ext cx="11027346" cy="37565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/>
              <a:t>Заявление</a:t>
            </a:r>
            <a:r>
              <a:rPr lang="ru-RU" sz="1800" dirty="0"/>
              <a:t> на участие в конкурсе по форме 1 Положения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/>
              <a:t>Согласие</a:t>
            </a:r>
            <a:r>
              <a:rPr lang="ru-RU" sz="1800" dirty="0"/>
              <a:t> на обработку персональных данных по  форме 2 Положения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/>
              <a:t>Копия паспорта </a:t>
            </a:r>
            <a:r>
              <a:rPr lang="ru-RU" sz="1800" dirty="0"/>
              <a:t>гражданина Российской Федерации индивидуального предпринимателя </a:t>
            </a:r>
            <a:br>
              <a:rPr lang="ru-RU" sz="1800" dirty="0"/>
            </a:br>
            <a:r>
              <a:rPr lang="ru-RU" sz="1800" dirty="0"/>
              <a:t>(2, 3, 5 - 12 страницы паспорта)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/>
              <a:t>Бизнес-план</a:t>
            </a:r>
            <a:r>
              <a:rPr lang="ru-RU" sz="1800" dirty="0"/>
              <a:t> предпринимательского проекта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/>
              <a:t>Показатели результативности </a:t>
            </a:r>
            <a:r>
              <a:rPr lang="ru-RU" sz="1800" dirty="0"/>
              <a:t>предпринимательского проекта по  форме 3 Положения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/>
              <a:t>Смета расходов </a:t>
            </a:r>
            <a:r>
              <a:rPr lang="ru-RU" sz="1800" dirty="0"/>
              <a:t>на реализацию проекта по  форме 4 Положения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/>
              <a:t>Календарный план</a:t>
            </a:r>
            <a:r>
              <a:rPr lang="ru-RU" sz="1800" dirty="0"/>
              <a:t> реализации проекта по  форме 5 Положения</a:t>
            </a: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652464" y="1923126"/>
            <a:ext cx="8793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Индивидуальный предприниматель </a:t>
            </a:r>
          </a:p>
        </p:txBody>
      </p:sp>
      <p:sp>
        <p:nvSpPr>
          <p:cNvPr id="51204" name="AutoShape 9" descr="1641310865_17-abrakadabra-fun-p-vosklitsatelnii-znak-dlya-prezentatsii-bez-53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5" name="AutoShape 11" descr="8369955-red-exclamation-sig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652464" y="912704"/>
            <a:ext cx="9910762" cy="538093"/>
          </a:xfrm>
        </p:spPr>
        <p:txBody>
          <a:bodyPr/>
          <a:lstStyle/>
          <a:p>
            <a:r>
              <a:rPr lang="ru-RU" sz="2800" b="1" dirty="0">
                <a:solidFill>
                  <a:srgbClr val="FFFFFF"/>
                </a:solidFill>
              </a:rPr>
              <a:t>Какие документы нужно предоставить на конкурс?</a:t>
            </a:r>
            <a:r>
              <a:rPr lang="ru-RU" sz="2800" dirty="0">
                <a:solidFill>
                  <a:srgbClr val="FFFFFF"/>
                </a:solidFill>
              </a:rPr>
              <a:t> (1-2)</a:t>
            </a: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652464" y="1832379"/>
            <a:ext cx="8793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A6312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Индивидуальный предприниматель </a:t>
            </a:r>
          </a:p>
        </p:txBody>
      </p:sp>
      <p:sp>
        <p:nvSpPr>
          <p:cNvPr id="51204" name="AutoShape 9" descr="1641310865_17-abrakadabra-fun-p-vosklitsatelnii-znak-dlya-prezentatsii-bez-53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51205" name="AutoShape 11" descr="8369955-red-exclamation-sig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51206" name="Rectangle 3"/>
          <p:cNvSpPr txBox="1">
            <a:spLocks/>
          </p:cNvSpPr>
          <p:nvPr/>
        </p:nvSpPr>
        <p:spPr bwMode="auto">
          <a:xfrm>
            <a:off x="652464" y="2427460"/>
            <a:ext cx="10836274" cy="36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8AD0D6"/>
              </a:buClr>
              <a:buSzPct val="80000"/>
              <a:buFont typeface="+mj-lt"/>
              <a:buAutoNum type="arabicPeriod" startAt="8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Копии документов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,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подтверждающих вложение собственных средств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в реализацию проекта (при вложении средств) 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8AD0D6"/>
              </a:buClr>
              <a:buSzPct val="80000"/>
              <a:buFont typeface="+mj-lt"/>
              <a:buAutoNum type="arabicPeriod" startAt="8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Копии документов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,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подтверждающих трудоустройство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и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уровень оплаты труда работников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(при наличии работников)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8AD0D6"/>
              </a:buClr>
              <a:buSzPct val="80000"/>
              <a:buFont typeface="+mj-lt"/>
              <a:buAutoNum type="arabicPeriod" startAt="8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Копии документов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,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подтверждающих аренду помещения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, или право собственности на помещения, или право на использование нежилого помещения, в которых планируется реализация проекта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8AD0D6"/>
              </a:buClr>
              <a:buSzPct val="80000"/>
              <a:buFont typeface="+mj-lt"/>
              <a:buAutoNum type="arabicPeriod" startAt="8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Справка о количестве работников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по  форме 8 Положения. Индивидуальными предпринимателями, у которых на дату подачи заявки отсутствуют работники указанная справка не представляется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8AD0D6"/>
              </a:buClr>
              <a:buSzPct val="80000"/>
              <a:buFont typeface="+mj-lt"/>
              <a:buAutoNum type="arabicPeriod" startAt="8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Эссе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по форме 9 Положения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6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219" y="926157"/>
            <a:ext cx="7627375" cy="650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600" b="1" dirty="0">
                <a:latin typeface="+mn-lt"/>
                <a:cs typeface="Arial" panose="020B0604020202020204" pitchFamily="34" charset="0"/>
              </a:rPr>
              <a:t>Варианты подготовки заявки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64219" y="3471880"/>
            <a:ext cx="3911476" cy="1141791"/>
            <a:chOff x="125707" y="3460953"/>
            <a:chExt cx="2492844" cy="151541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07" y="3460953"/>
              <a:ext cx="2492844" cy="14903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288858" y="3486053"/>
              <a:ext cx="2215590" cy="1490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R="0" lvl="0" defTabSz="533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tabLst/>
              </a:pPr>
              <a:r>
                <a:rPr kumimoji="0" lang="ru-RU" altLang="ru-RU" sz="2000" b="1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rPr>
                <a:t>С помощью </a:t>
              </a:r>
            </a:p>
            <a:p>
              <a:pPr marR="0" lvl="0" defTabSz="533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tabLst/>
              </a:pPr>
              <a:r>
                <a:rPr kumimoji="0" lang="ru-RU" altLang="ru-RU" sz="2000" b="1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rPr>
                <a:t>специалистов отдела </a:t>
              </a:r>
            </a:p>
            <a:p>
              <a:pPr marR="0" lvl="0" defTabSz="533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tabLst/>
              </a:pPr>
              <a:r>
                <a:rPr kumimoji="0" lang="ru-RU" altLang="ru-RU" sz="2000" b="1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rPr>
                <a:t>поддержки </a:t>
              </a:r>
            </a:p>
            <a:p>
              <a:pPr marR="0" lvl="0" defTabSz="533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tabLst/>
              </a:pPr>
              <a:r>
                <a:rPr kumimoji="0" lang="ru-RU" altLang="ru-RU" sz="2000" b="1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rPr>
                <a:t>предпринимательства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64219" y="1932310"/>
            <a:ext cx="3911476" cy="1122878"/>
            <a:chOff x="4426880" y="-511730"/>
            <a:chExt cx="3377857" cy="168892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426880" y="-511730"/>
              <a:ext cx="3377857" cy="16889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4599274" y="-511730"/>
              <a:ext cx="3099529" cy="16889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R="0" lvl="0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tabLst/>
              </a:pPr>
              <a:r>
                <a:rPr kumimoji="0" lang="ru-RU" altLang="ru-RU" sz="2400" b="1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rPr>
                <a:t>Самостоятельно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64219" y="4938905"/>
            <a:ext cx="3911476" cy="1233250"/>
            <a:chOff x="8175191" y="974233"/>
            <a:chExt cx="3377857" cy="168892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175191" y="974233"/>
              <a:ext cx="3377857" cy="16889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8347585" y="1002755"/>
              <a:ext cx="3205463" cy="1660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R="0" lvl="0" defTabSz="7112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tabLst/>
              </a:pPr>
              <a:r>
                <a:rPr kumimoji="0" lang="ru-RU" altLang="ru-RU" b="1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rPr>
                <a:t>Обратившись в сторонние организации, организации инфраструктуры поддержки </a:t>
              </a:r>
            </a:p>
            <a:p>
              <a:pPr marR="0" lvl="0" defTabSz="7112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tabLst/>
              </a:pPr>
              <a:r>
                <a:rPr kumimoji="0" lang="ru-RU" altLang="ru-RU" b="1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rPr>
                <a:t>предпринимательства</a:t>
              </a:r>
              <a:endParaRPr kumimoji="0" lang="ru-RU" altLang="ru-RU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804592" y="1861517"/>
            <a:ext cx="3045417" cy="990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Могут быть ошибки.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Время подготовки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заявки зависит от Вас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817998" y="3359273"/>
            <a:ext cx="3353786" cy="1120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Ошибки минимальны.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Время подготовки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заявки зависит от Вас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205871" y="5482776"/>
            <a:ext cx="9221910" cy="2447828"/>
            <a:chOff x="-2183505" y="5148529"/>
            <a:chExt cx="11321283" cy="34701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-2183505" y="6125819"/>
              <a:ext cx="4985689" cy="2492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4689768" y="5148529"/>
              <a:ext cx="4448010" cy="379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rPr>
                <a:t>Платно.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rPr>
                <a:t>Ошибки возможны.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rPr>
                <a:t>Уровень и время подготовки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rPr>
                <a:t>заявки зависит от квалификации специалиста</a:t>
              </a:r>
            </a:p>
          </p:txBody>
        </p:sp>
      </p:grpSp>
      <p:sp>
        <p:nvSpPr>
          <p:cNvPr id="2" name="Стрелка: вправо 1">
            <a:extLst>
              <a:ext uri="{FF2B5EF4-FFF2-40B4-BE49-F238E27FC236}">
                <a16:creationId xmlns="" xmlns:a16="http://schemas.microsoft.com/office/drawing/2014/main" id="{C9E3A105-BE4E-E9CF-F572-DE04C91DBDB0}"/>
              </a:ext>
            </a:extLst>
          </p:cNvPr>
          <p:cNvSpPr/>
          <p:nvPr/>
        </p:nvSpPr>
        <p:spPr>
          <a:xfrm>
            <a:off x="5375268" y="2114307"/>
            <a:ext cx="2013357" cy="484632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="" xmlns:a16="http://schemas.microsoft.com/office/drawing/2014/main" id="{71E1EF10-1D7B-999C-546B-3A8B47B9F297}"/>
              </a:ext>
            </a:extLst>
          </p:cNvPr>
          <p:cNvSpPr/>
          <p:nvPr/>
        </p:nvSpPr>
        <p:spPr>
          <a:xfrm>
            <a:off x="5375268" y="3691703"/>
            <a:ext cx="2013357" cy="484632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="" xmlns:a16="http://schemas.microsoft.com/office/drawing/2014/main" id="{08DB0647-1A7D-16A1-68D2-CEFA4CFA9412}"/>
              </a:ext>
            </a:extLst>
          </p:cNvPr>
          <p:cNvSpPr/>
          <p:nvPr/>
        </p:nvSpPr>
        <p:spPr>
          <a:xfrm>
            <a:off x="5375267" y="5313214"/>
            <a:ext cx="2013357" cy="484632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8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5"/>
          <p:cNvSpPr>
            <a:spLocks noGrp="1"/>
          </p:cNvSpPr>
          <p:nvPr>
            <p:ph type="title"/>
          </p:nvPr>
        </p:nvSpPr>
        <p:spPr>
          <a:xfrm>
            <a:off x="548482" y="568057"/>
            <a:ext cx="8117347" cy="644525"/>
          </a:xfrm>
        </p:spPr>
        <p:txBody>
          <a:bodyPr/>
          <a:lstStyle/>
          <a:p>
            <a:r>
              <a:rPr lang="ru-RU" sz="3600" b="1" dirty="0"/>
              <a:t>Как проходит конкурс? </a:t>
            </a:r>
            <a:r>
              <a:rPr lang="ru-RU" sz="3600" dirty="0"/>
              <a:t>(1-1)</a:t>
            </a:r>
            <a:endParaRPr lang="ru-RU" sz="3600" b="1" dirty="0"/>
          </a:p>
        </p:txBody>
      </p:sp>
      <p:sp>
        <p:nvSpPr>
          <p:cNvPr id="62467" name="AutoShape 22"/>
          <p:cNvSpPr>
            <a:spLocks noChangeArrowheads="1"/>
          </p:cNvSpPr>
          <p:nvPr/>
        </p:nvSpPr>
        <p:spPr bwMode="auto">
          <a:xfrm>
            <a:off x="548480" y="1401897"/>
            <a:ext cx="3599313" cy="1906741"/>
          </a:xfrm>
          <a:prstGeom prst="homePlate">
            <a:avLst>
              <a:gd name="adj" fmla="val 41589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400" b="1" dirty="0">
                <a:latin typeface="+mn-lt"/>
              </a:rPr>
              <a:t>Прием заявок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30 календарных дней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следующих за датой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начала приема заявок.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Заявка регистрируется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в журнале в день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ее предоставления</a:t>
            </a:r>
          </a:p>
        </p:txBody>
      </p:sp>
      <p:sp>
        <p:nvSpPr>
          <p:cNvPr id="62468" name="AutoShape 23"/>
          <p:cNvSpPr>
            <a:spLocks noChangeArrowheads="1"/>
          </p:cNvSpPr>
          <p:nvPr/>
        </p:nvSpPr>
        <p:spPr bwMode="auto">
          <a:xfrm>
            <a:off x="4338634" y="1419359"/>
            <a:ext cx="3705575" cy="1906741"/>
          </a:xfrm>
          <a:prstGeom prst="homePlate">
            <a:avLst>
              <a:gd name="adj" fmla="val 4077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400" b="1" dirty="0">
                <a:latin typeface="+mn-lt"/>
              </a:rPr>
              <a:t>Анализ , оценка </a:t>
            </a:r>
          </a:p>
          <a:p>
            <a:pPr>
              <a:defRPr/>
            </a:pPr>
            <a:r>
              <a:rPr lang="ru-RU" sz="2400" b="1" dirty="0">
                <a:latin typeface="+mn-lt"/>
              </a:rPr>
              <a:t>и сопоставление </a:t>
            </a:r>
          </a:p>
          <a:p>
            <a:pPr>
              <a:defRPr/>
            </a:pPr>
            <a:r>
              <a:rPr lang="ru-RU" sz="2400" b="1" dirty="0">
                <a:latin typeface="+mn-lt"/>
              </a:rPr>
              <a:t>заявок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15 рабочих дней следующих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за датой окончания приема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заявок</a:t>
            </a:r>
            <a:endParaRPr lang="ru-RU" dirty="0">
              <a:latin typeface="+mn-lt"/>
            </a:endParaRPr>
          </a:p>
        </p:txBody>
      </p:sp>
      <p:sp>
        <p:nvSpPr>
          <p:cNvPr id="62469" name="AutoShape 24"/>
          <p:cNvSpPr>
            <a:spLocks noChangeArrowheads="1"/>
          </p:cNvSpPr>
          <p:nvPr/>
        </p:nvSpPr>
        <p:spPr bwMode="auto">
          <a:xfrm rot="10800000">
            <a:off x="548481" y="3714159"/>
            <a:ext cx="3599311" cy="2865743"/>
          </a:xfrm>
          <a:prstGeom prst="wedgeRoundRectCallout">
            <a:avLst>
              <a:gd name="adj1" fmla="val 19524"/>
              <a:gd name="adj2" fmla="val 68759"/>
              <a:gd name="adj3" fmla="val 16667"/>
            </a:avLst>
          </a:prstGeom>
          <a:solidFill>
            <a:schemeClr val="accent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>
              <a:defRPr/>
            </a:pPr>
            <a:r>
              <a:rPr lang="ru-RU" sz="1600" dirty="0">
                <a:latin typeface="+mn-lt"/>
              </a:rPr>
              <a:t>Заявитель может подать только </a:t>
            </a:r>
            <a:r>
              <a:rPr lang="ru-RU" sz="1600" b="1" dirty="0">
                <a:latin typeface="+mn-lt"/>
              </a:rPr>
              <a:t>одну</a:t>
            </a:r>
            <a:r>
              <a:rPr lang="ru-RU" sz="1600" dirty="0">
                <a:latin typeface="+mn-lt"/>
              </a:rPr>
              <a:t> заявку.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На данном этапе </a:t>
            </a:r>
            <a:r>
              <a:rPr lang="ru-RU" sz="1600" b="1" dirty="0">
                <a:latin typeface="+mn-lt"/>
              </a:rPr>
              <a:t>можно внести изменения в заявку </a:t>
            </a:r>
            <a:r>
              <a:rPr lang="ru-RU" sz="1600" dirty="0">
                <a:latin typeface="+mn-lt"/>
              </a:rPr>
              <a:t>или </a:t>
            </a:r>
            <a:r>
              <a:rPr lang="ru-RU" sz="1600" b="1" dirty="0">
                <a:latin typeface="+mn-lt"/>
              </a:rPr>
              <a:t>отозвать ее</a:t>
            </a:r>
            <a:r>
              <a:rPr lang="ru-RU" sz="1600" dirty="0">
                <a:latin typeface="+mn-lt"/>
              </a:rPr>
              <a:t>, направив письменное уведомление Организатору до истечения установленного срока приема заявок</a:t>
            </a:r>
          </a:p>
        </p:txBody>
      </p:sp>
      <p:sp>
        <p:nvSpPr>
          <p:cNvPr id="62470" name="AutoShape 25"/>
          <p:cNvSpPr>
            <a:spLocks noChangeArrowheads="1"/>
          </p:cNvSpPr>
          <p:nvPr/>
        </p:nvSpPr>
        <p:spPr bwMode="auto">
          <a:xfrm>
            <a:off x="8251824" y="1401897"/>
            <a:ext cx="3599313" cy="1936903"/>
          </a:xfrm>
          <a:prstGeom prst="homePlate">
            <a:avLst>
              <a:gd name="adj" fmla="val 41061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latin typeface="+mn-lt"/>
              </a:rPr>
              <a:t>Формирование </a:t>
            </a:r>
          </a:p>
          <a:p>
            <a:pPr>
              <a:defRPr/>
            </a:pPr>
            <a:r>
              <a:rPr lang="ru-RU" sz="2000" b="1" dirty="0">
                <a:latin typeface="+mn-lt"/>
              </a:rPr>
              <a:t>и направление</a:t>
            </a:r>
          </a:p>
          <a:p>
            <a:pPr>
              <a:defRPr/>
            </a:pPr>
            <a:r>
              <a:rPr lang="ru-RU" sz="2000" b="1" dirty="0">
                <a:latin typeface="+mn-lt"/>
              </a:rPr>
              <a:t>заключения </a:t>
            </a:r>
          </a:p>
          <a:p>
            <a:pPr>
              <a:defRPr/>
            </a:pPr>
            <a:r>
              <a:rPr lang="ru-RU" sz="2000" b="1" dirty="0">
                <a:latin typeface="+mn-lt"/>
              </a:rPr>
              <a:t>в Конкурсную комиссию</a:t>
            </a:r>
          </a:p>
          <a:p>
            <a:pPr>
              <a:defRPr/>
            </a:pPr>
            <a:r>
              <a:rPr lang="ru-RU" sz="1400" dirty="0">
                <a:latin typeface="+mn-lt"/>
              </a:rPr>
              <a:t>В течение 5 рабочих дней </a:t>
            </a:r>
          </a:p>
          <a:p>
            <a:pPr>
              <a:defRPr/>
            </a:pPr>
            <a:r>
              <a:rPr lang="ru-RU" sz="1400" dirty="0">
                <a:latin typeface="+mn-lt"/>
              </a:rPr>
              <a:t>по результатам анализа, оценки </a:t>
            </a:r>
          </a:p>
          <a:p>
            <a:pPr>
              <a:defRPr/>
            </a:pPr>
            <a:r>
              <a:rPr lang="ru-RU" sz="1400" dirty="0">
                <a:latin typeface="+mn-lt"/>
              </a:rPr>
              <a:t>и сопоставления заявок</a:t>
            </a:r>
          </a:p>
        </p:txBody>
      </p:sp>
      <p:sp>
        <p:nvSpPr>
          <p:cNvPr id="62471" name="AutoShape 26"/>
          <p:cNvSpPr>
            <a:spLocks noChangeArrowheads="1"/>
          </p:cNvSpPr>
          <p:nvPr/>
        </p:nvSpPr>
        <p:spPr bwMode="auto">
          <a:xfrm rot="10800000">
            <a:off x="4343395" y="3714158"/>
            <a:ext cx="3700814" cy="2865739"/>
          </a:xfrm>
          <a:prstGeom prst="wedgeRoundRectCallout">
            <a:avLst>
              <a:gd name="adj1" fmla="val 16924"/>
              <a:gd name="adj2" fmla="val 66445"/>
              <a:gd name="adj3" fmla="val 16667"/>
            </a:avLst>
          </a:prstGeom>
          <a:solidFill>
            <a:schemeClr val="accent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>
              <a:defRPr/>
            </a:pPr>
            <a:r>
              <a:rPr lang="ru-RU" sz="1600" dirty="0">
                <a:latin typeface="+mn-lt"/>
              </a:rPr>
              <a:t>При выявления в заявке, противоречивых сведений, </a:t>
            </a:r>
            <a:r>
              <a:rPr lang="ru-RU" sz="1600" b="1" dirty="0">
                <a:latin typeface="+mn-lt"/>
              </a:rPr>
              <a:t>Уполномоченный орган письменно</a:t>
            </a:r>
            <a:r>
              <a:rPr lang="ru-RU" sz="1600" dirty="0">
                <a:latin typeface="+mn-lt"/>
              </a:rPr>
              <a:t> </a:t>
            </a:r>
            <a:r>
              <a:rPr lang="ru-RU" sz="1600" b="1" dirty="0">
                <a:latin typeface="+mn-lt"/>
              </a:rPr>
              <a:t>запрашивает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у заявителя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или из других источников </a:t>
            </a:r>
            <a:r>
              <a:rPr lang="ru-RU" sz="1600" b="1" dirty="0">
                <a:latin typeface="+mn-lt"/>
              </a:rPr>
              <a:t>дополнительные сведени</a:t>
            </a:r>
            <a:r>
              <a:rPr lang="ru-RU" sz="1600" dirty="0">
                <a:latin typeface="+mn-lt"/>
              </a:rPr>
              <a:t>я, подтверждающие достоверность информации. Заявитель </a:t>
            </a:r>
            <a:r>
              <a:rPr lang="ru-RU" sz="1600" b="1" dirty="0">
                <a:latin typeface="+mn-lt"/>
              </a:rPr>
              <a:t>в течение 3-х рабочих дней </a:t>
            </a:r>
            <a:r>
              <a:rPr lang="ru-RU" sz="1600" dirty="0">
                <a:latin typeface="+mn-lt"/>
              </a:rPr>
              <a:t>может </a:t>
            </a:r>
            <a:r>
              <a:rPr lang="ru-RU" sz="1600" b="1" dirty="0">
                <a:latin typeface="+mn-lt"/>
              </a:rPr>
              <a:t>устранить замечания</a:t>
            </a:r>
          </a:p>
        </p:txBody>
      </p:sp>
      <p:sp>
        <p:nvSpPr>
          <p:cNvPr id="62472" name="AutoShape 27"/>
          <p:cNvSpPr>
            <a:spLocks noChangeArrowheads="1"/>
          </p:cNvSpPr>
          <p:nvPr/>
        </p:nvSpPr>
        <p:spPr bwMode="auto">
          <a:xfrm rot="10800000">
            <a:off x="8256582" y="3714154"/>
            <a:ext cx="3594554" cy="2865743"/>
          </a:xfrm>
          <a:prstGeom prst="wedgeRoundRectCallout">
            <a:avLst>
              <a:gd name="adj1" fmla="val 20014"/>
              <a:gd name="adj2" fmla="val 65433"/>
              <a:gd name="adj3" fmla="val 16667"/>
            </a:avLst>
          </a:prstGeom>
          <a:solidFill>
            <a:schemeClr val="accent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>
              <a:defRPr/>
            </a:pPr>
            <a:r>
              <a:rPr lang="ru-RU" sz="1600" dirty="0">
                <a:latin typeface="+mn-lt"/>
              </a:rPr>
              <a:t>В заключении содержится </a:t>
            </a:r>
            <a:r>
              <a:rPr lang="ru-RU" sz="1600" b="1" dirty="0">
                <a:latin typeface="+mn-lt"/>
              </a:rPr>
              <a:t>информация</a:t>
            </a:r>
            <a:r>
              <a:rPr lang="ru-RU" sz="1600" dirty="0">
                <a:latin typeface="+mn-lt"/>
              </a:rPr>
              <a:t> </a:t>
            </a:r>
            <a:r>
              <a:rPr lang="ru-RU" sz="1600" b="1" dirty="0">
                <a:latin typeface="+mn-lt"/>
              </a:rPr>
              <a:t>о</a:t>
            </a:r>
            <a:r>
              <a:rPr lang="ru-RU" sz="1600" dirty="0">
                <a:latin typeface="+mn-lt"/>
              </a:rPr>
              <a:t> </a:t>
            </a:r>
            <a:r>
              <a:rPr lang="ru-RU" sz="1600" b="1" dirty="0">
                <a:latin typeface="+mn-lt"/>
              </a:rPr>
              <a:t>заявках </a:t>
            </a:r>
          </a:p>
          <a:p>
            <a:pPr>
              <a:defRPr/>
            </a:pPr>
            <a:r>
              <a:rPr lang="ru-RU" sz="1600" b="1" dirty="0">
                <a:latin typeface="+mn-lt"/>
              </a:rPr>
              <a:t>не допущенных</a:t>
            </a:r>
            <a:r>
              <a:rPr lang="ru-RU" sz="1600" dirty="0">
                <a:latin typeface="+mn-lt"/>
              </a:rPr>
              <a:t> и </a:t>
            </a:r>
            <a:r>
              <a:rPr lang="ru-RU" sz="1600" b="1" dirty="0">
                <a:latin typeface="+mn-lt"/>
              </a:rPr>
              <a:t>допущенных к участию</a:t>
            </a:r>
            <a:r>
              <a:rPr lang="ru-RU" sz="1600" dirty="0">
                <a:latin typeface="+mn-lt"/>
              </a:rPr>
              <a:t> в конкурсе, итогах анализа, оценки и сопоставления заявок и </a:t>
            </a:r>
            <a:r>
              <a:rPr lang="ru-RU" sz="1600" b="1" dirty="0">
                <a:latin typeface="+mn-lt"/>
              </a:rPr>
              <a:t>количестве баллов</a:t>
            </a:r>
            <a:r>
              <a:rPr lang="ru-RU" sz="1600" dirty="0">
                <a:latin typeface="+mn-lt"/>
              </a:rPr>
              <a:t>, набранных ими, о предварительном </a:t>
            </a:r>
            <a:r>
              <a:rPr lang="ru-RU" sz="1600" b="1" dirty="0">
                <a:latin typeface="+mn-lt"/>
              </a:rPr>
              <a:t>рейтинге заявок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>
          <a:xfrm>
            <a:off x="477834" y="626841"/>
            <a:ext cx="8338992" cy="644525"/>
          </a:xfrm>
        </p:spPr>
        <p:txBody>
          <a:bodyPr/>
          <a:lstStyle/>
          <a:p>
            <a:r>
              <a:rPr lang="ru-RU" sz="3600" b="1" dirty="0"/>
              <a:t>Как проходит конкурс? </a:t>
            </a:r>
            <a:r>
              <a:rPr lang="ru-RU" sz="3600" dirty="0"/>
              <a:t>(1-2)</a:t>
            </a:r>
            <a:endParaRPr lang="ru-RU" sz="3600" b="1" dirty="0"/>
          </a:p>
        </p:txBody>
      </p:sp>
      <p:sp>
        <p:nvSpPr>
          <p:cNvPr id="58371" name="AutoShape 4"/>
          <p:cNvSpPr>
            <a:spLocks noChangeArrowheads="1"/>
          </p:cNvSpPr>
          <p:nvPr/>
        </p:nvSpPr>
        <p:spPr bwMode="auto">
          <a:xfrm>
            <a:off x="477835" y="1502397"/>
            <a:ext cx="3646830" cy="1768704"/>
          </a:xfrm>
          <a:prstGeom prst="homePlate">
            <a:avLst>
              <a:gd name="adj" fmla="val 41589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Заседание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Конкурсной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</a:t>
            </a:r>
          </a:p>
          <a:p>
            <a:r>
              <a:rPr lang="ru-RU" sz="1600" dirty="0"/>
              <a:t>В срок 5 рабочих дней с</a:t>
            </a:r>
          </a:p>
          <a:p>
            <a:r>
              <a:rPr lang="ru-RU" sz="1600" dirty="0"/>
              <a:t> даты получения заключения</a:t>
            </a:r>
          </a:p>
        </p:txBody>
      </p:sp>
      <p:sp>
        <p:nvSpPr>
          <p:cNvPr id="58372" name="AutoShape 5"/>
          <p:cNvSpPr>
            <a:spLocks noChangeArrowheads="1"/>
          </p:cNvSpPr>
          <p:nvPr/>
        </p:nvSpPr>
        <p:spPr bwMode="auto">
          <a:xfrm>
            <a:off x="4354510" y="1502396"/>
            <a:ext cx="3689699" cy="1768705"/>
          </a:xfrm>
          <a:prstGeom prst="homePlate">
            <a:avLst>
              <a:gd name="adj" fmla="val 4077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Размещение протокола </a:t>
            </a:r>
          </a:p>
          <a:p>
            <a:r>
              <a:rPr lang="ru-RU" b="1" dirty="0"/>
              <a:t>на сайте Администрации </a:t>
            </a:r>
          </a:p>
          <a:p>
            <a:r>
              <a:rPr lang="ru-RU" b="1" dirty="0"/>
              <a:t>ЗАТО Северск</a:t>
            </a:r>
          </a:p>
          <a:p>
            <a:r>
              <a:rPr lang="ru-RU" sz="1600" dirty="0"/>
              <a:t>Не позднее 5 рабочих дней </a:t>
            </a:r>
          </a:p>
          <a:p>
            <a:r>
              <a:rPr lang="ru-RU" sz="1600" dirty="0"/>
              <a:t>со дня подписания </a:t>
            </a:r>
          </a:p>
          <a:p>
            <a:r>
              <a:rPr lang="ru-RU" sz="1600" dirty="0"/>
              <a:t>протокола</a:t>
            </a:r>
          </a:p>
        </p:txBody>
      </p:sp>
      <p:sp>
        <p:nvSpPr>
          <p:cNvPr id="58373" name="AutoShape 6"/>
          <p:cNvSpPr>
            <a:spLocks noChangeArrowheads="1"/>
          </p:cNvSpPr>
          <p:nvPr/>
        </p:nvSpPr>
        <p:spPr bwMode="auto">
          <a:xfrm rot="10800000">
            <a:off x="477833" y="3586900"/>
            <a:ext cx="3646831" cy="2955300"/>
          </a:xfrm>
          <a:prstGeom prst="wedgeRoundRectCallout">
            <a:avLst>
              <a:gd name="adj1" fmla="val 16396"/>
              <a:gd name="adj2" fmla="val 65736"/>
              <a:gd name="adj3" fmla="val 16667"/>
            </a:avLst>
          </a:prstGeom>
          <a:solidFill>
            <a:schemeClr val="accent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r>
              <a:rPr lang="ru-RU" sz="1600" dirty="0"/>
              <a:t>Решение Комиссии оформляется </a:t>
            </a:r>
            <a:r>
              <a:rPr lang="ru-RU" sz="1600" b="1" dirty="0"/>
              <a:t>протоколом</a:t>
            </a:r>
            <a:r>
              <a:rPr lang="ru-RU" sz="1600" dirty="0"/>
              <a:t>, которым утверждается </a:t>
            </a:r>
            <a:r>
              <a:rPr lang="ru-RU" sz="1600" b="1" dirty="0"/>
              <a:t>рейтинг заявок</a:t>
            </a:r>
            <a:r>
              <a:rPr lang="ru-RU" sz="1600" dirty="0"/>
              <a:t> участников конкурса. В случае если </a:t>
            </a:r>
            <a:r>
              <a:rPr lang="ru-RU" sz="1600" b="1" dirty="0"/>
              <a:t>два и более участников конкурса </a:t>
            </a:r>
            <a:r>
              <a:rPr lang="ru-RU" sz="1600" dirty="0"/>
              <a:t>набрали</a:t>
            </a:r>
            <a:r>
              <a:rPr lang="ru-RU" sz="1600" b="1" dirty="0"/>
              <a:t> равное количество баллов</a:t>
            </a:r>
            <a:r>
              <a:rPr lang="ru-RU" sz="1600" dirty="0"/>
              <a:t>, </a:t>
            </a:r>
            <a:r>
              <a:rPr lang="ru-RU" sz="1600" b="1" dirty="0"/>
              <a:t>вышестоящее место </a:t>
            </a:r>
            <a:r>
              <a:rPr lang="ru-RU" sz="1600" dirty="0"/>
              <a:t>в рейтинге </a:t>
            </a:r>
            <a:r>
              <a:rPr lang="ru-RU" sz="1600" b="1" dirty="0"/>
              <a:t>занимает</a:t>
            </a:r>
            <a:r>
              <a:rPr lang="ru-RU" sz="1600" dirty="0"/>
              <a:t> участник конкурса, </a:t>
            </a:r>
            <a:r>
              <a:rPr lang="ru-RU" sz="1600" b="1" dirty="0"/>
              <a:t>подавший заявку раньше</a:t>
            </a:r>
            <a:r>
              <a:rPr lang="ru-RU" sz="1600" dirty="0"/>
              <a:t> по времени</a:t>
            </a:r>
          </a:p>
        </p:txBody>
      </p:sp>
      <p:sp>
        <p:nvSpPr>
          <p:cNvPr id="58374" name="AutoShape 7"/>
          <p:cNvSpPr>
            <a:spLocks noChangeArrowheads="1"/>
          </p:cNvSpPr>
          <p:nvPr/>
        </p:nvSpPr>
        <p:spPr bwMode="auto">
          <a:xfrm>
            <a:off x="8274048" y="1489696"/>
            <a:ext cx="3440117" cy="1781405"/>
          </a:xfrm>
          <a:prstGeom prst="homePlate">
            <a:avLst>
              <a:gd name="adj" fmla="val 41061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Подготовка договоров </a:t>
            </a:r>
          </a:p>
          <a:p>
            <a:r>
              <a:rPr lang="ru-RU" b="1" dirty="0"/>
              <a:t>с победителями </a:t>
            </a:r>
          </a:p>
          <a:p>
            <a:r>
              <a:rPr lang="ru-RU" b="1" dirty="0"/>
              <a:t>конкурса</a:t>
            </a:r>
            <a:r>
              <a:rPr lang="ru-RU" sz="1600" b="1" dirty="0"/>
              <a:t> </a:t>
            </a:r>
            <a:r>
              <a:rPr lang="ru-RU" sz="1600" dirty="0"/>
              <a:t> </a:t>
            </a:r>
          </a:p>
          <a:p>
            <a:r>
              <a:rPr lang="ru-RU" sz="1600" dirty="0"/>
              <a:t>Не позднее 10 рабочих </a:t>
            </a:r>
          </a:p>
          <a:p>
            <a:r>
              <a:rPr lang="ru-RU" sz="1600" dirty="0"/>
              <a:t>дней со дня следующего </a:t>
            </a:r>
          </a:p>
          <a:p>
            <a:r>
              <a:rPr lang="ru-RU" sz="1600" dirty="0"/>
              <a:t>за днем подписания </a:t>
            </a:r>
          </a:p>
          <a:p>
            <a:r>
              <a:rPr lang="ru-RU" sz="1600" dirty="0"/>
              <a:t>протокола</a:t>
            </a:r>
          </a:p>
        </p:txBody>
      </p:sp>
      <p:sp>
        <p:nvSpPr>
          <p:cNvPr id="58375" name="AutoShape 8"/>
          <p:cNvSpPr>
            <a:spLocks noChangeArrowheads="1"/>
          </p:cNvSpPr>
          <p:nvPr/>
        </p:nvSpPr>
        <p:spPr bwMode="auto">
          <a:xfrm rot="10800000">
            <a:off x="4354508" y="3586898"/>
            <a:ext cx="3689697" cy="2955299"/>
          </a:xfrm>
          <a:prstGeom prst="wedgeRoundRectCallout">
            <a:avLst>
              <a:gd name="adj1" fmla="val 14179"/>
              <a:gd name="adj2" fmla="val 66874"/>
              <a:gd name="adj3" fmla="val 16667"/>
            </a:avLst>
          </a:prstGeom>
          <a:solidFill>
            <a:schemeClr val="accent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r>
              <a:rPr lang="ru-RU" sz="1600" dirty="0"/>
              <a:t>В протоколе,  в том числе содержится информация </a:t>
            </a:r>
          </a:p>
          <a:p>
            <a:r>
              <a:rPr lang="ru-RU" sz="1600" dirty="0"/>
              <a:t>с </a:t>
            </a:r>
            <a:r>
              <a:rPr lang="ru-RU" sz="1600" b="1" dirty="0"/>
              <a:t>наименованием победителей конкурса</a:t>
            </a:r>
            <a:r>
              <a:rPr lang="ru-RU" sz="1600" dirty="0"/>
              <a:t>, с которыми будет заключаться Договор о предоставлении субсидии, </a:t>
            </a:r>
            <a:r>
              <a:rPr lang="ru-RU" sz="1600" b="1" dirty="0"/>
              <a:t>размер</a:t>
            </a:r>
            <a:r>
              <a:rPr lang="ru-RU" sz="1600" dirty="0"/>
              <a:t> предоставляемой </a:t>
            </a:r>
            <a:r>
              <a:rPr lang="ru-RU" sz="1600" b="1" dirty="0"/>
              <a:t>субсидии</a:t>
            </a:r>
            <a:endParaRPr lang="ru-RU" b="1" dirty="0"/>
          </a:p>
        </p:txBody>
      </p:sp>
      <p:sp>
        <p:nvSpPr>
          <p:cNvPr id="58376" name="AutoShape 9"/>
          <p:cNvSpPr>
            <a:spLocks noChangeArrowheads="1"/>
          </p:cNvSpPr>
          <p:nvPr/>
        </p:nvSpPr>
        <p:spPr bwMode="auto">
          <a:xfrm rot="10800000">
            <a:off x="8274047" y="3586899"/>
            <a:ext cx="3440117" cy="2955300"/>
          </a:xfrm>
          <a:prstGeom prst="wedgeRoundRectCallout">
            <a:avLst>
              <a:gd name="adj1" fmla="val 15357"/>
              <a:gd name="adj2" fmla="val 66498"/>
              <a:gd name="adj3" fmla="val 16667"/>
            </a:avLst>
          </a:prstGeom>
          <a:solidFill>
            <a:schemeClr val="accent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r>
              <a:rPr lang="ru-RU" sz="1600" b="1" dirty="0"/>
              <a:t>Заключение договора </a:t>
            </a:r>
          </a:p>
          <a:p>
            <a:r>
              <a:rPr lang="ru-RU" sz="1600" dirty="0"/>
              <a:t>о предоставлении субсидии.</a:t>
            </a:r>
          </a:p>
          <a:p>
            <a:r>
              <a:rPr lang="ru-RU" sz="1600" b="1" dirty="0"/>
              <a:t>При наличии замечаний </a:t>
            </a:r>
            <a:r>
              <a:rPr lang="ru-RU" sz="1600" dirty="0"/>
              <a:t>победитель конкурса </a:t>
            </a:r>
            <a:r>
              <a:rPr lang="ru-RU" sz="1600" b="1" dirty="0"/>
              <a:t>направляет</a:t>
            </a:r>
            <a:r>
              <a:rPr lang="ru-RU" sz="1600" dirty="0"/>
              <a:t> их </a:t>
            </a:r>
            <a:r>
              <a:rPr lang="ru-RU" sz="1600" b="1" dirty="0"/>
              <a:t>в Администрацию ЗАТО Северск в письменной форме </a:t>
            </a:r>
            <a:r>
              <a:rPr lang="ru-RU" sz="1600" dirty="0"/>
              <a:t>в течение </a:t>
            </a:r>
            <a:r>
              <a:rPr lang="ru-RU" sz="1600" b="1" dirty="0"/>
              <a:t>двух рабочих дней </a:t>
            </a:r>
            <a:r>
              <a:rPr lang="ru-RU" sz="1600" dirty="0"/>
              <a:t>с </a:t>
            </a:r>
            <a:r>
              <a:rPr lang="ru-RU" sz="1600" b="1" dirty="0"/>
              <a:t>момента получения </a:t>
            </a:r>
            <a:r>
              <a:rPr lang="ru-RU" sz="1600" dirty="0"/>
              <a:t>договора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5CED1E8-6BBA-A03D-A009-8D42EAE0ADD6}"/>
              </a:ext>
            </a:extLst>
          </p:cNvPr>
          <p:cNvSpPr/>
          <p:nvPr/>
        </p:nvSpPr>
        <p:spPr>
          <a:xfrm>
            <a:off x="-22890" y="-2012"/>
            <a:ext cx="2886075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30744" y="1185080"/>
            <a:ext cx="2421107" cy="189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Основания для отказа в приеме заявки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81695" y="1182459"/>
            <a:ext cx="5643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Заявление (форма 1)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не поддается прочтению 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3481695" y="2261812"/>
            <a:ext cx="5316717" cy="910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Не указаны фамилия индивидуального предпринимателя</a:t>
            </a:r>
            <a:r>
              <a:rPr lang="ru-RU" dirty="0"/>
              <a:t> или </a:t>
            </a:r>
            <a:r>
              <a:rPr lang="ru-RU" b="1" dirty="0"/>
              <a:t>наименование юридического лица, почтовый адрес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637B99B-0596-1331-477D-EEC74CF54C02}"/>
              </a:ext>
            </a:extLst>
          </p:cNvPr>
          <p:cNvSpPr/>
          <p:nvPr/>
        </p:nvSpPr>
        <p:spPr>
          <a:xfrm>
            <a:off x="3339840" y="3637394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9F4D445-170D-A13B-AC32-A5E5FFF89CA9}"/>
              </a:ext>
            </a:extLst>
          </p:cNvPr>
          <p:cNvSpPr/>
          <p:nvPr/>
        </p:nvSpPr>
        <p:spPr>
          <a:xfrm>
            <a:off x="3343275" y="1310910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12AF84A9-81B6-915C-C329-4B0874FB24EE}"/>
              </a:ext>
            </a:extLst>
          </p:cNvPr>
          <p:cNvSpPr txBox="1">
            <a:spLocks/>
          </p:cNvSpPr>
          <p:nvPr/>
        </p:nvSpPr>
        <p:spPr>
          <a:xfrm>
            <a:off x="3481695" y="3543411"/>
            <a:ext cx="5643512" cy="61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Заявка подана с нарушениями установленного срока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подачи документов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24826F8-17F1-136B-8271-B6C86A34B8DC}"/>
              </a:ext>
            </a:extLst>
          </p:cNvPr>
          <p:cNvSpPr/>
          <p:nvPr/>
        </p:nvSpPr>
        <p:spPr>
          <a:xfrm>
            <a:off x="3339840" y="2364975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965F63E4-D60D-A6B6-2EAE-F8FAC6ABD262}"/>
              </a:ext>
            </a:extLst>
          </p:cNvPr>
          <p:cNvSpPr txBox="1">
            <a:spLocks/>
          </p:cNvSpPr>
          <p:nvPr/>
        </p:nvSpPr>
        <p:spPr>
          <a:xfrm>
            <a:off x="3481695" y="4967656"/>
            <a:ext cx="5643512" cy="1606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Ненадлежащее оформление документов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представленных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в составе заявки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в том числе несоблюдение порядка заверения указанных документов, входящих в состав заявки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53B3147-91D6-D540-0CF9-62D6DF50CCF1}"/>
              </a:ext>
            </a:extLst>
          </p:cNvPr>
          <p:cNvSpPr/>
          <p:nvPr/>
        </p:nvSpPr>
        <p:spPr>
          <a:xfrm>
            <a:off x="3347471" y="5118725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не, не, наклон значок">
            <a:extLst>
              <a:ext uri="{FF2B5EF4-FFF2-40B4-BE49-F238E27FC236}">
                <a16:creationId xmlns="" xmlns:a16="http://schemas.microsoft.com/office/drawing/2014/main" id="{5EFA9EA5-D284-FB41-D478-889BE07B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15" y="1211741"/>
            <a:ext cx="545182" cy="54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ти, Нет, нет, разрешить, запретить значок">
            <a:extLst>
              <a:ext uri="{FF2B5EF4-FFF2-40B4-BE49-F238E27FC236}">
                <a16:creationId xmlns="" xmlns:a16="http://schemas.microsoft.com/office/drawing/2014/main" id="{EAC75C32-7D2C-EFF2-48B0-62F59F380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13" y="2319364"/>
            <a:ext cx="545183" cy="5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есочные часы, времени значок">
            <a:extLst>
              <a:ext uri="{FF2B5EF4-FFF2-40B4-BE49-F238E27FC236}">
                <a16:creationId xmlns="" xmlns:a16="http://schemas.microsoft.com/office/drawing/2014/main" id="{6EC64AE8-6132-32DC-D8EF-95430929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12" y="3614468"/>
            <a:ext cx="545183" cy="5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астроение, плохое значок">
            <a:extLst>
              <a:ext uri="{FF2B5EF4-FFF2-40B4-BE49-F238E27FC236}">
                <a16:creationId xmlns="" xmlns:a16="http://schemas.microsoft.com/office/drawing/2014/main" id="{F964D654-040C-87AC-60D1-DAD23D1D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12" y="4967656"/>
            <a:ext cx="545182" cy="54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6FCE481-D8FB-A93C-C9DD-BBA79BC118CD}"/>
              </a:ext>
            </a:extLst>
          </p:cNvPr>
          <p:cNvSpPr/>
          <p:nvPr/>
        </p:nvSpPr>
        <p:spPr>
          <a:xfrm>
            <a:off x="0" y="0"/>
            <a:ext cx="2791016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637B99B-0596-1331-477D-EEC74CF54C02}"/>
              </a:ext>
            </a:extLst>
          </p:cNvPr>
          <p:cNvSpPr/>
          <p:nvPr/>
        </p:nvSpPr>
        <p:spPr>
          <a:xfrm>
            <a:off x="3233689" y="2765184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9F4D445-170D-A13B-AC32-A5E5FFF89CA9}"/>
              </a:ext>
            </a:extLst>
          </p:cNvPr>
          <p:cNvSpPr/>
          <p:nvPr/>
        </p:nvSpPr>
        <p:spPr>
          <a:xfrm>
            <a:off x="3232511" y="1368110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24826F8-17F1-136B-8271-B6C86A34B8DC}"/>
              </a:ext>
            </a:extLst>
          </p:cNvPr>
          <p:cNvSpPr/>
          <p:nvPr/>
        </p:nvSpPr>
        <p:spPr>
          <a:xfrm>
            <a:off x="3233689" y="1799130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53B3147-91D6-D540-0CF9-62D6DF50CCF1}"/>
              </a:ext>
            </a:extLst>
          </p:cNvPr>
          <p:cNvSpPr/>
          <p:nvPr/>
        </p:nvSpPr>
        <p:spPr>
          <a:xfrm>
            <a:off x="3232511" y="3606869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981B53C7-A397-D209-DEE9-D28A686D5607}"/>
              </a:ext>
            </a:extLst>
          </p:cNvPr>
          <p:cNvSpPr txBox="1">
            <a:spLocks/>
          </p:cNvSpPr>
          <p:nvPr/>
        </p:nvSpPr>
        <p:spPr>
          <a:xfrm>
            <a:off x="244601" y="1263329"/>
            <a:ext cx="2546415" cy="200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Отклонение заявки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на стадии рассмотрения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5E22D92-A26A-C0DD-1FD2-AE4762C2B8A4}"/>
              </a:ext>
            </a:extLst>
          </p:cNvPr>
          <p:cNvSpPr/>
          <p:nvPr/>
        </p:nvSpPr>
        <p:spPr>
          <a:xfrm>
            <a:off x="3563628" y="1263329"/>
            <a:ext cx="7871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Несоответствие заявителя требованиям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, установленным Положением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F36E80A-B894-43DA-2ECF-862B7C6835A8}"/>
              </a:ext>
            </a:extLst>
          </p:cNvPr>
          <p:cNvSpPr/>
          <p:nvPr/>
        </p:nvSpPr>
        <p:spPr>
          <a:xfrm>
            <a:off x="3232511" y="4341969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FA614844-80EB-A6ED-962E-27DE1C9B1B73}"/>
              </a:ext>
            </a:extLst>
          </p:cNvPr>
          <p:cNvSpPr txBox="1">
            <a:spLocks/>
          </p:cNvSpPr>
          <p:nvPr/>
        </p:nvSpPr>
        <p:spPr>
          <a:xfrm>
            <a:off x="3563628" y="1712011"/>
            <a:ext cx="7866688" cy="75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Непредоставление документов,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указанных в Положении в качестве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обязательных к предоставлению,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либо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оформленных с нарушением требований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49AD8FAF-4A57-7E2F-D1E8-E88403E9EE01}"/>
              </a:ext>
            </a:extLst>
          </p:cNvPr>
          <p:cNvSpPr txBox="1">
            <a:spLocks/>
          </p:cNvSpPr>
          <p:nvPr/>
        </p:nvSpPr>
        <p:spPr>
          <a:xfrm>
            <a:off x="3563628" y="2631946"/>
            <a:ext cx="7866688" cy="544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Заявитель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не является субъектом МСП,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указанным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в пункте 7 Положения,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либо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является субъектом МСП,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указанным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в пункте 8 Положения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86601514-062C-6599-72AC-1C735D57190C}"/>
              </a:ext>
            </a:extLst>
          </p:cNvPr>
          <p:cNvSpPr txBox="1">
            <a:spLocks/>
          </p:cNvSpPr>
          <p:nvPr/>
        </p:nvSpPr>
        <p:spPr>
          <a:xfrm>
            <a:off x="3563628" y="3523981"/>
            <a:ext cx="7866688" cy="612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Недостоверность представленной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заявителем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информации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в том числе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 месте нахождения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адресе юридического лица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="" xmlns:a16="http://schemas.microsoft.com/office/drawing/2014/main" id="{01B9734D-B2E2-02E6-649A-A3FAA2C454FB}"/>
              </a:ext>
            </a:extLst>
          </p:cNvPr>
          <p:cNvSpPr txBox="1">
            <a:spLocks/>
          </p:cNvSpPr>
          <p:nvPr/>
        </p:nvSpPr>
        <p:spPr>
          <a:xfrm>
            <a:off x="3563628" y="4249892"/>
            <a:ext cx="7866688" cy="88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Ранее в отношении заявителя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было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принято решение об оказании аналогичной поддержки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или было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принято решение об оказании такой поддержки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и сроки ее оказания не истекли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AC80A200-73B5-4F6D-7F69-C5F6B2B489C2}"/>
              </a:ext>
            </a:extLst>
          </p:cNvPr>
          <p:cNvSpPr txBox="1">
            <a:spLocks/>
          </p:cNvSpPr>
          <p:nvPr/>
        </p:nvSpPr>
        <p:spPr>
          <a:xfrm>
            <a:off x="3563628" y="5248554"/>
            <a:ext cx="7866688" cy="596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Отсутствие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в текущем финансовом году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средств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предусмотренных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на субсидирование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стартующего бизнеса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B493B61-16C7-D85C-42ED-CACBFBBE51BE}"/>
              </a:ext>
            </a:extLst>
          </p:cNvPr>
          <p:cNvSpPr/>
          <p:nvPr/>
        </p:nvSpPr>
        <p:spPr>
          <a:xfrm>
            <a:off x="3232511" y="5352423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80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 txBox="1">
            <a:spLocks/>
          </p:cNvSpPr>
          <p:nvPr/>
        </p:nvSpPr>
        <p:spPr bwMode="auto">
          <a:xfrm>
            <a:off x="744538" y="809437"/>
            <a:ext cx="9543231" cy="13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Наталья Сергеевна Родина</a:t>
            </a:r>
            <a:r>
              <a:rPr kumimoji="0" lang="ru-RU" sz="3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/>
            </a:r>
            <a:br>
              <a:rPr kumimoji="0" lang="ru-RU" sz="3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начальник отдела поддержки предпринимательства и привлечения инвестиций Комитета экономического развития Администрации ЗАТО Северск</a:t>
            </a:r>
          </a:p>
        </p:txBody>
      </p:sp>
      <p:sp>
        <p:nvSpPr>
          <p:cNvPr id="41986" name="TextBox 13"/>
          <p:cNvSpPr txBox="1">
            <a:spLocks noChangeArrowheads="1"/>
          </p:cNvSpPr>
          <p:nvPr/>
        </p:nvSpPr>
        <p:spPr bwMode="auto">
          <a:xfrm>
            <a:off x="744538" y="3100773"/>
            <a:ext cx="39925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FFFF"/>
                </a:solidFill>
              </a:rPr>
              <a:t>3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года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работы с бизнесом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FFFFFF"/>
                </a:solidFill>
              </a:rPr>
              <a:t>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2020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года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участие в организации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проведении конкурсов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на предоставление субсидий стартующему бизнесу</a:t>
            </a:r>
          </a:p>
        </p:txBody>
      </p:sp>
      <p:sp>
        <p:nvSpPr>
          <p:cNvPr id="41987" name="TextBox 14"/>
          <p:cNvSpPr txBox="1">
            <a:spLocks noChangeArrowheads="1"/>
          </p:cNvSpPr>
          <p:nvPr/>
        </p:nvSpPr>
        <p:spPr bwMode="auto">
          <a:xfrm>
            <a:off x="4737100" y="2962275"/>
            <a:ext cx="41240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Оказание помощи 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подготовке заявок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на участие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в конкурсе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Консультирование по вопросам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дальнейшего ведения предпринимательского проекта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(в том числе: отчеты, сроки достижения показателей эффективности реализации проекта)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04952" y="2566372"/>
            <a:ext cx="2048242" cy="3846769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Фото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6" t="11010" r="40153" b="39939"/>
          <a:stretch/>
        </p:blipFill>
        <p:spPr>
          <a:xfrm>
            <a:off x="9531178" y="2491481"/>
            <a:ext cx="2196631" cy="39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6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886075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71475" y="842611"/>
            <a:ext cx="2286884" cy="71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8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</a:rPr>
              <a:t>Критерии оценки заявки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71475" y="2262144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Качественные критерии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8562" y="992566"/>
            <a:ext cx="821328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</a:pPr>
            <a:r>
              <a:rPr lang="ru-RU" b="1" dirty="0">
                <a:latin typeface="Century Gothic"/>
                <a:ea typeface="+mj-ea"/>
                <a:cs typeface="+mj-cs"/>
              </a:rPr>
              <a:t>детальный план реализации предпринимательского проекта. </a:t>
            </a:r>
            <a:r>
              <a:rPr lang="ru-RU" dirty="0">
                <a:latin typeface="Century Gothic"/>
                <a:ea typeface="+mj-ea"/>
                <a:cs typeface="+mj-cs"/>
              </a:rPr>
              <a:t>Оценивается</a:t>
            </a:r>
            <a:r>
              <a:rPr lang="ru-RU" b="1" dirty="0">
                <a:latin typeface="Century Gothic"/>
                <a:ea typeface="+mj-ea"/>
                <a:cs typeface="+mj-cs"/>
              </a:rPr>
              <a:t> </a:t>
            </a:r>
            <a:r>
              <a:rPr lang="ru-RU" dirty="0">
                <a:latin typeface="Century Gothic"/>
                <a:ea typeface="+mj-ea"/>
                <a:cs typeface="+mj-cs"/>
              </a:rPr>
              <a:t>наличие ключевых разделов, раскрывающих цели бизнес-плана:</a:t>
            </a:r>
          </a:p>
          <a:p>
            <a:pPr marL="285750" lvl="0" indent="-285750"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-"/>
            </a:pPr>
            <a:r>
              <a:rPr lang="ru-RU" sz="1600" dirty="0">
                <a:latin typeface="Century Gothic"/>
                <a:ea typeface="+mj-ea"/>
                <a:cs typeface="+mj-cs"/>
              </a:rPr>
              <a:t>резюме проекта </a:t>
            </a:r>
          </a:p>
          <a:p>
            <a:pPr marL="285750" lvl="0" indent="-285750"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-"/>
            </a:pPr>
            <a:r>
              <a:rPr lang="ru-RU" sz="1600" dirty="0">
                <a:latin typeface="Century Gothic"/>
                <a:ea typeface="+mj-ea"/>
                <a:cs typeface="+mj-cs"/>
              </a:rPr>
              <a:t>описание бизнеса и продукта </a:t>
            </a:r>
          </a:p>
          <a:p>
            <a:pPr marL="285750" lvl="0" indent="-285750"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-"/>
            </a:pPr>
            <a:r>
              <a:rPr lang="ru-RU" sz="1600" dirty="0">
                <a:latin typeface="Century Gothic"/>
                <a:ea typeface="+mj-ea"/>
                <a:cs typeface="+mj-cs"/>
              </a:rPr>
              <a:t>анализ рынка и план маркетинга </a:t>
            </a:r>
          </a:p>
          <a:p>
            <a:pPr marL="285750" lvl="0" indent="-285750"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-"/>
            </a:pPr>
            <a:r>
              <a:rPr lang="ru-RU" sz="1600" dirty="0">
                <a:latin typeface="Century Gothic"/>
                <a:ea typeface="+mj-ea"/>
                <a:cs typeface="+mj-cs"/>
              </a:rPr>
              <a:t>план производства </a:t>
            </a:r>
          </a:p>
          <a:p>
            <a:pPr marL="285750" lvl="0" indent="-285750"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-"/>
            </a:pPr>
            <a:r>
              <a:rPr lang="ru-RU" sz="1600" dirty="0">
                <a:latin typeface="Century Gothic"/>
                <a:ea typeface="+mj-ea"/>
                <a:cs typeface="+mj-cs"/>
              </a:rPr>
              <a:t>организационный план</a:t>
            </a:r>
          </a:p>
          <a:p>
            <a:pPr marL="285750" lvl="0" indent="-285750"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-"/>
            </a:pPr>
            <a:r>
              <a:rPr lang="ru-RU" sz="1600" dirty="0">
                <a:latin typeface="Century Gothic"/>
                <a:ea typeface="+mj-ea"/>
                <a:cs typeface="+mj-cs"/>
              </a:rPr>
              <a:t>финансовый план</a:t>
            </a:r>
          </a:p>
          <a:p>
            <a:pPr marL="285750" lvl="0" indent="-285750"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-"/>
            </a:pPr>
            <a:r>
              <a:rPr lang="ru-RU" sz="1600" dirty="0">
                <a:latin typeface="Century Gothic"/>
                <a:ea typeface="+mj-ea"/>
                <a:cs typeface="+mj-cs"/>
              </a:rPr>
              <a:t>анализ безубыточности</a:t>
            </a:r>
          </a:p>
          <a:p>
            <a:pPr marL="285750" lvl="0" indent="-285750"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-"/>
            </a:pPr>
            <a:r>
              <a:rPr lang="ru-RU" sz="1600" dirty="0">
                <a:latin typeface="Century Gothic"/>
                <a:ea typeface="+mj-ea"/>
                <a:cs typeface="+mj-cs"/>
              </a:rPr>
              <a:t>анализ рисков</a:t>
            </a:r>
          </a:p>
          <a:p>
            <a:pPr marL="285750" lvl="0" indent="-285750"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-"/>
            </a:pPr>
            <a:r>
              <a:rPr lang="ru-RU" sz="1600" dirty="0">
                <a:latin typeface="Century Gothic"/>
                <a:ea typeface="+mj-ea"/>
                <a:cs typeface="+mj-cs"/>
              </a:rPr>
              <a:t>приложения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3268561" y="5338308"/>
            <a:ext cx="8224298" cy="619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обоснованная </a:t>
            </a:r>
            <a:r>
              <a:rPr lang="ru-RU" sz="1800" b="1" dirty="0"/>
              <a:t>оценка потребности в материально-технических, информационных, финансовых </a:t>
            </a:r>
            <a:r>
              <a:rPr lang="ru-RU" sz="1800" dirty="0"/>
              <a:t>и </a:t>
            </a:r>
            <a:r>
              <a:rPr lang="ru-RU" sz="1800" b="1" dirty="0"/>
              <a:t>трудовых ресурсах</a:t>
            </a:r>
            <a:r>
              <a:rPr lang="ru-RU" sz="1800" dirty="0"/>
              <a:t> и </a:t>
            </a:r>
            <a:r>
              <a:rPr lang="ru-RU" sz="1800" b="1" dirty="0"/>
              <a:t>их стоимость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637B99B-0596-1331-477D-EEC74CF54C02}"/>
              </a:ext>
            </a:extLst>
          </p:cNvPr>
          <p:cNvSpPr/>
          <p:nvPr/>
        </p:nvSpPr>
        <p:spPr>
          <a:xfrm>
            <a:off x="3118077" y="5457655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9F4D445-170D-A13B-AC32-A5E5FFF89CA9}"/>
              </a:ext>
            </a:extLst>
          </p:cNvPr>
          <p:cNvSpPr/>
          <p:nvPr/>
        </p:nvSpPr>
        <p:spPr>
          <a:xfrm>
            <a:off x="3126433" y="1151607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12AF84A9-81B6-915C-C329-4B0874FB24EE}"/>
              </a:ext>
            </a:extLst>
          </p:cNvPr>
          <p:cNvSpPr txBox="1">
            <a:spLocks/>
          </p:cNvSpPr>
          <p:nvPr/>
        </p:nvSpPr>
        <p:spPr>
          <a:xfrm>
            <a:off x="3257550" y="6262422"/>
            <a:ext cx="8562974" cy="39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ru-RU" sz="1800" dirty="0"/>
              <a:t>оценка</a:t>
            </a:r>
            <a:r>
              <a:rPr lang="ru-RU" sz="1800" b="1" dirty="0"/>
              <a:t> эссе заявителя к предпринимательскому проекту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24826F8-17F1-136B-8271-B6C86A34B8DC}"/>
              </a:ext>
            </a:extLst>
          </p:cNvPr>
          <p:cNvSpPr/>
          <p:nvPr/>
        </p:nvSpPr>
        <p:spPr>
          <a:xfrm>
            <a:off x="3134337" y="6395855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3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885814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06420" y="1105514"/>
            <a:ext cx="2371725" cy="147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85000"/>
              </a:lnSpc>
              <a:spcAft>
                <a:spcPts val="0"/>
              </a:spcAft>
            </a:pPr>
            <a:r>
              <a:rPr lang="ru-RU" sz="3200" b="1" dirty="0">
                <a:solidFill>
                  <a:prstClr val="white"/>
                </a:solidFill>
              </a:rPr>
              <a:t>Критерии оценки заявки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06420" y="2564910"/>
            <a:ext cx="25979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200" b="1" dirty="0">
                <a:solidFill>
                  <a:srgbClr val="EA6312"/>
                </a:solidFill>
              </a:rPr>
              <a:t>Количественные критерии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85043" y="1220575"/>
            <a:ext cx="8516431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документально подтвержденное 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на дату подачи заявки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вложение собственных средств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в реализацию проекта от суммы запрашиваемой субсидии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64661" y="1842729"/>
            <a:ext cx="8516431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документально подтвержденное наличие рабочих мест 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у заявителя на дату подачи заявки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59410" y="2464883"/>
            <a:ext cx="8230682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создание рабочих мест в рамках 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реализации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5043" y="2892435"/>
            <a:ext cx="75561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место реализации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проекта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59410" y="3334351"/>
            <a:ext cx="8516431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документально подтвержденный размер минимальной заработной платы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, установленный работникам, трудоустроенным на дату подачи заявки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85043" y="3956950"/>
            <a:ext cx="8542063" cy="93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степень готовности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предпринимательского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проекта к внедрению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: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Century Gothic" panose="020B0502020202020204" pitchFamily="34" charset="0"/>
              <a:buChar char="−"/>
            </a:pPr>
            <a:r>
              <a:rPr lang="ru-RU" sz="14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наличие у заявителя места реализации проекта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Century Gothic" panose="020B0502020202020204" pitchFamily="34" charset="0"/>
              <a:buChar char="−"/>
            </a:pPr>
            <a:r>
              <a:rPr lang="ru-RU" sz="14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наличие материально-технических ресурсов, приобретенных за счет вложения собственных  средств в рамках реализации проекта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59410" y="5028903"/>
            <a:ext cx="849079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воздействие на окружающую среду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59410" y="5454525"/>
            <a:ext cx="86466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дополнительный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приоритет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устанавливается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в отношении заявителя, основной вид деятельности 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которого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соответствует ОКВЭД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62.01, 62.02, 62.02.1, 62.02.4, 62.03.13, 62.09, 63.11.1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067DBAB-2D4C-EC6E-9C75-4658BF515701}"/>
              </a:ext>
            </a:extLst>
          </p:cNvPr>
          <p:cNvSpPr/>
          <p:nvPr/>
        </p:nvSpPr>
        <p:spPr>
          <a:xfrm>
            <a:off x="3060131" y="1326488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DB87CE8-0949-273D-A325-08142E5F8866}"/>
              </a:ext>
            </a:extLst>
          </p:cNvPr>
          <p:cNvSpPr/>
          <p:nvPr/>
        </p:nvSpPr>
        <p:spPr>
          <a:xfrm>
            <a:off x="3060131" y="1912496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D4C6C22-1BB9-34CE-D225-32A25540492A}"/>
              </a:ext>
            </a:extLst>
          </p:cNvPr>
          <p:cNvSpPr/>
          <p:nvPr/>
        </p:nvSpPr>
        <p:spPr>
          <a:xfrm>
            <a:off x="3060131" y="2531486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876C182-5C1B-C0CD-91C0-8E107D8BBD7B}"/>
              </a:ext>
            </a:extLst>
          </p:cNvPr>
          <p:cNvSpPr/>
          <p:nvPr/>
        </p:nvSpPr>
        <p:spPr>
          <a:xfrm>
            <a:off x="3060131" y="2970849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AC0AAC8-767B-BD6A-E81F-140375F2940D}"/>
              </a:ext>
            </a:extLst>
          </p:cNvPr>
          <p:cNvSpPr/>
          <p:nvPr/>
        </p:nvSpPr>
        <p:spPr>
          <a:xfrm>
            <a:off x="3060131" y="3428830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1371B4E-4858-C0E4-12D7-613C7ADAE5C1}"/>
              </a:ext>
            </a:extLst>
          </p:cNvPr>
          <p:cNvSpPr/>
          <p:nvPr/>
        </p:nvSpPr>
        <p:spPr>
          <a:xfrm>
            <a:off x="3060474" y="4047820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71B5D7-AA8B-A7B4-D9AA-DC8F6873C14E}"/>
              </a:ext>
            </a:extLst>
          </p:cNvPr>
          <p:cNvSpPr/>
          <p:nvPr/>
        </p:nvSpPr>
        <p:spPr>
          <a:xfrm>
            <a:off x="3060131" y="5098042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9256574-4DC1-47C4-7483-0D531D0100A3}"/>
              </a:ext>
            </a:extLst>
          </p:cNvPr>
          <p:cNvSpPr/>
          <p:nvPr/>
        </p:nvSpPr>
        <p:spPr>
          <a:xfrm>
            <a:off x="3060131" y="5531512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0A62D28-C963-1FAA-9650-5384D7BE027A}"/>
              </a:ext>
            </a:extLst>
          </p:cNvPr>
          <p:cNvSpPr txBox="1"/>
          <p:nvPr/>
        </p:nvSpPr>
        <p:spPr>
          <a:xfrm>
            <a:off x="3259410" y="6148068"/>
            <a:ext cx="8542064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дополнительная оценка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за регистрацию в Едином реестре субъектов МСП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в первый раз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FBC7009-0C10-4CD5-6B52-93556A2848B3}"/>
              </a:ext>
            </a:extLst>
          </p:cNvPr>
          <p:cNvSpPr/>
          <p:nvPr/>
        </p:nvSpPr>
        <p:spPr>
          <a:xfrm>
            <a:off x="3060131" y="6211916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51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924175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16" y="767466"/>
            <a:ext cx="25566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EBEBEB"/>
                </a:solidFill>
                <a:latin typeface="Century Gothic" panose="020B0502020202020204"/>
                <a:cs typeface="+mn-cs"/>
              </a:rPr>
              <a:t>Вы победитель </a:t>
            </a:r>
          </a:p>
          <a:p>
            <a:pPr lvl="0"/>
            <a:r>
              <a:rPr lang="ru-RU" sz="2800" b="1" dirty="0">
                <a:solidFill>
                  <a:srgbClr val="EBEBEB"/>
                </a:solidFill>
                <a:latin typeface="Century Gothic" panose="020B0502020202020204"/>
                <a:cs typeface="+mn-cs"/>
              </a:rPr>
              <a:t>конкурса, </a:t>
            </a:r>
          </a:p>
          <a:p>
            <a:pPr lvl="0"/>
            <a:r>
              <a:rPr lang="ru-RU" sz="2800" b="1" dirty="0">
                <a:solidFill>
                  <a:srgbClr val="EBEBEB"/>
                </a:solidFill>
                <a:latin typeface="Century Gothic" panose="020B0502020202020204"/>
                <a:cs typeface="+mn-cs"/>
              </a:rPr>
              <a:t>что дальше?</a:t>
            </a:r>
            <a:endParaRPr lang="ru-RU" sz="2800" dirty="0">
              <a:solidFill>
                <a:prstClr val="white"/>
              </a:solidFill>
              <a:latin typeface="Century Gothic" panose="020B0502020202020204"/>
              <a:cs typeface="+mn-cs"/>
            </a:endParaRPr>
          </a:p>
        </p:txBody>
      </p:sp>
      <p:sp>
        <p:nvSpPr>
          <p:cNvPr id="16" name="Rectangle 3"/>
          <p:cNvSpPr>
            <a:spLocks noGrp="1"/>
          </p:cNvSpPr>
          <p:nvPr>
            <p:ph idx="1"/>
          </p:nvPr>
        </p:nvSpPr>
        <p:spPr>
          <a:xfrm>
            <a:off x="3244592" y="1162189"/>
            <a:ext cx="8454072" cy="520565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sz="1800" dirty="0">
                <a:latin typeface="+mn-lt"/>
              </a:rPr>
              <a:t>В течение </a:t>
            </a:r>
            <a:r>
              <a:rPr lang="ru-RU" sz="1800" b="1" dirty="0">
                <a:latin typeface="+mn-lt"/>
              </a:rPr>
              <a:t>двух рабочих дней со дня подписания</a:t>
            </a:r>
            <a:r>
              <a:rPr lang="ru-RU" sz="1800" dirty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Администрацией ЗАТО Северск договор</a:t>
            </a:r>
            <a:r>
              <a:rPr lang="ru-RU" sz="1800" dirty="0">
                <a:latin typeface="+mn-lt"/>
              </a:rPr>
              <a:t>а о предоставлении субсидии </a:t>
            </a:r>
            <a:r>
              <a:rPr lang="ru-RU" sz="1800" b="1" dirty="0">
                <a:latin typeface="+mn-lt"/>
              </a:rPr>
              <a:t>Вам</a:t>
            </a:r>
            <a:r>
              <a:rPr lang="ru-RU" sz="1800" dirty="0">
                <a:latin typeface="+mn-lt"/>
              </a:rPr>
              <a:t> необходимо </a:t>
            </a:r>
            <a:r>
              <a:rPr lang="ru-RU" sz="1800" b="1" dirty="0">
                <a:latin typeface="+mn-lt"/>
              </a:rPr>
              <a:t>подписать договор </a:t>
            </a:r>
            <a:r>
              <a:rPr lang="ru-RU" sz="1800" dirty="0">
                <a:latin typeface="+mn-lt"/>
              </a:rPr>
              <a:t>(при отсутствии замечаний)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800" dirty="0">
              <a:latin typeface="+mn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800" dirty="0">
                <a:latin typeface="+mn-lt"/>
              </a:rPr>
              <a:t>В случае, </a:t>
            </a:r>
            <a:r>
              <a:rPr lang="ru-RU" sz="1800" b="1" dirty="0">
                <a:latin typeface="+mn-lt"/>
              </a:rPr>
              <a:t>если</a:t>
            </a:r>
            <a:r>
              <a:rPr lang="ru-RU" sz="1800" dirty="0">
                <a:latin typeface="+mn-lt"/>
              </a:rPr>
              <a:t> Вы </a:t>
            </a:r>
            <a:r>
              <a:rPr lang="ru-RU" sz="1800" b="1" dirty="0">
                <a:latin typeface="+mn-lt"/>
              </a:rPr>
              <a:t>не подтвердили </a:t>
            </a:r>
            <a:r>
              <a:rPr lang="ru-RU" sz="1800" dirty="0">
                <a:latin typeface="+mn-lt"/>
              </a:rPr>
              <a:t>на дату подачи заявки </a:t>
            </a:r>
            <a:r>
              <a:rPr lang="ru-RU" sz="1800" b="1" dirty="0">
                <a:latin typeface="+mn-lt"/>
              </a:rPr>
              <a:t>вложение</a:t>
            </a:r>
            <a:r>
              <a:rPr lang="ru-RU" sz="1800" dirty="0">
                <a:latin typeface="+mn-lt"/>
              </a:rPr>
              <a:t> в проект </a:t>
            </a:r>
            <a:r>
              <a:rPr lang="ru-RU" sz="1800" b="1" dirty="0">
                <a:latin typeface="+mn-lt"/>
              </a:rPr>
              <a:t>собственных средств</a:t>
            </a:r>
            <a:r>
              <a:rPr lang="ru-RU" sz="1800" dirty="0">
                <a:latin typeface="+mn-lt"/>
              </a:rPr>
              <a:t>, Вам необходимо </a:t>
            </a:r>
            <a:r>
              <a:rPr lang="ru-RU" sz="1800" b="1" dirty="0">
                <a:latin typeface="+mn-lt"/>
              </a:rPr>
              <a:t>представить</a:t>
            </a:r>
            <a:r>
              <a:rPr lang="ru-RU" sz="1800" dirty="0">
                <a:latin typeface="+mn-lt"/>
              </a:rPr>
              <a:t> Уполномоченному органу подтверждающие </a:t>
            </a:r>
            <a:r>
              <a:rPr lang="ru-RU" sz="1800" b="1" dirty="0">
                <a:latin typeface="+mn-lt"/>
              </a:rPr>
              <a:t>документы в 3-х месячный срок с даты подписания договора</a:t>
            </a:r>
            <a:r>
              <a:rPr lang="ru-RU" sz="1800" dirty="0">
                <a:latin typeface="+mn-lt"/>
              </a:rPr>
              <a:t>, но </a:t>
            </a:r>
            <a:r>
              <a:rPr lang="ru-RU" sz="1800" b="1" dirty="0">
                <a:latin typeface="+mn-lt"/>
              </a:rPr>
              <a:t>не позднее 15-го декабря текущего </a:t>
            </a:r>
            <a:r>
              <a:rPr lang="ru-RU" sz="1800" dirty="0">
                <a:latin typeface="+mn-lt"/>
              </a:rPr>
              <a:t>финансового </a:t>
            </a:r>
            <a:r>
              <a:rPr lang="ru-RU" sz="1800" b="1" dirty="0">
                <a:latin typeface="+mn-lt"/>
              </a:rPr>
              <a:t>года</a:t>
            </a:r>
            <a:r>
              <a:rPr lang="ru-RU" sz="1800" dirty="0">
                <a:latin typeface="+mn-lt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800" dirty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+mn-lt"/>
              </a:rPr>
              <a:t>После </a:t>
            </a:r>
            <a:r>
              <a:rPr lang="ru-RU" sz="1800" dirty="0">
                <a:latin typeface="+mn-lt"/>
              </a:rPr>
              <a:t>подтверждения субсидия </a:t>
            </a:r>
            <a:r>
              <a:rPr lang="ru-RU" sz="1800" b="1" dirty="0">
                <a:latin typeface="+mn-lt"/>
              </a:rPr>
              <a:t>предоставляется</a:t>
            </a:r>
            <a:r>
              <a:rPr lang="ru-RU" sz="1800" dirty="0">
                <a:latin typeface="+mn-lt"/>
              </a:rPr>
              <a:t> на </a:t>
            </a:r>
            <a:r>
              <a:rPr lang="ru-RU" sz="1800" b="1" dirty="0">
                <a:latin typeface="+mn-lt"/>
              </a:rPr>
              <a:t>Ваш расчетный счет</a:t>
            </a:r>
            <a:endParaRPr lang="ru-RU" sz="1800" dirty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800" b="1" dirty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latin typeface="+mn-lt"/>
              </a:rPr>
              <a:t>Расходование</a:t>
            </a:r>
            <a:r>
              <a:rPr lang="ru-RU" sz="1800" dirty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средств</a:t>
            </a:r>
            <a:r>
              <a:rPr lang="ru-RU" sz="1800" dirty="0">
                <a:latin typeface="+mn-lt"/>
              </a:rPr>
              <a:t> субсидии осуществляется </a:t>
            </a:r>
            <a:r>
              <a:rPr lang="ru-RU" sz="1800" b="1" dirty="0">
                <a:latin typeface="+mn-lt"/>
              </a:rPr>
              <a:t>в течение срока реализации</a:t>
            </a:r>
            <a:r>
              <a:rPr lang="ru-RU" sz="1800" dirty="0">
                <a:latin typeface="+mn-lt"/>
              </a:rPr>
              <a:t> Вашего </a:t>
            </a:r>
            <a:r>
              <a:rPr lang="ru-RU" sz="1800" b="1" dirty="0" smtClean="0">
                <a:latin typeface="+mn-lt"/>
              </a:rPr>
              <a:t>проекта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– </a:t>
            </a:r>
            <a:r>
              <a:rPr lang="ru-RU" sz="1800" b="1" dirty="0" smtClean="0">
                <a:latin typeface="+mn-lt"/>
              </a:rPr>
              <a:t>два года с </a:t>
            </a:r>
            <a:r>
              <a:rPr lang="ru-RU" sz="1800" b="1" dirty="0">
                <a:latin typeface="+mn-lt"/>
              </a:rPr>
              <a:t>даты заключения Договора</a:t>
            </a:r>
            <a:r>
              <a:rPr lang="ru-RU" sz="1800" dirty="0">
                <a:latin typeface="+mn-lt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800" b="1" dirty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800" b="1" dirty="0" smtClean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latin typeface="+mn-lt"/>
              </a:rPr>
              <a:t>Обязательным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условием Договора </a:t>
            </a:r>
            <a:r>
              <a:rPr lang="ru-RU" sz="1800" b="1" dirty="0">
                <a:latin typeface="+mn-lt"/>
              </a:rPr>
              <a:t>является достижение показателей результативности</a:t>
            </a:r>
            <a:r>
              <a:rPr lang="ru-RU" sz="1800" dirty="0">
                <a:latin typeface="+mn-lt"/>
              </a:rPr>
              <a:t> предпринимательского </a:t>
            </a:r>
            <a:r>
              <a:rPr lang="ru-RU" sz="1800" b="1" dirty="0" smtClean="0">
                <a:latin typeface="+mn-lt"/>
              </a:rPr>
              <a:t>проекта: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latin typeface="+mn-lt"/>
              </a:rPr>
              <a:t>- создание новых рабочих мест 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не позднее 31 декабря года </a:t>
            </a:r>
            <a:r>
              <a:rPr lang="ru-RU" sz="1800" dirty="0">
                <a:latin typeface="+mn-lt"/>
              </a:rPr>
              <a:t>предоставления субсидии </a:t>
            </a:r>
            <a:endParaRPr lang="ru-RU" sz="1800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  <a:defRPr/>
            </a:pPr>
            <a:endParaRPr lang="ru-RU" sz="1800" dirty="0" smtClean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latin typeface="+mn-lt"/>
              </a:rPr>
              <a:t>- сохранение </a:t>
            </a:r>
            <a:r>
              <a:rPr lang="ru-RU" sz="1800" dirty="0" smtClean="0">
                <a:latin typeface="+mn-lt"/>
              </a:rPr>
              <a:t>созданных</a:t>
            </a:r>
            <a:r>
              <a:rPr lang="ru-RU" sz="1800" b="1" dirty="0" smtClean="0">
                <a:latin typeface="+mn-lt"/>
              </a:rPr>
              <a:t> рабочих мест и размера заработной платы в течение срока реализации </a:t>
            </a:r>
            <a:r>
              <a:rPr lang="ru-RU" sz="1800" dirty="0" smtClean="0">
                <a:latin typeface="+mn-lt"/>
              </a:rPr>
              <a:t>Вашего </a:t>
            </a:r>
            <a:r>
              <a:rPr lang="ru-RU" sz="1800" b="1" dirty="0" smtClean="0">
                <a:latin typeface="+mn-lt"/>
              </a:rPr>
              <a:t>проекта</a:t>
            </a:r>
            <a:r>
              <a:rPr lang="ru-RU" sz="1800" dirty="0" smtClean="0">
                <a:latin typeface="+mn-lt"/>
              </a:rPr>
              <a:t> – </a:t>
            </a:r>
            <a:r>
              <a:rPr lang="ru-RU" sz="1800" b="1" dirty="0" smtClean="0">
                <a:latin typeface="+mn-lt"/>
              </a:rPr>
              <a:t>не менее одного года </a:t>
            </a:r>
            <a:endParaRPr lang="ru-RU" sz="1800" b="1" dirty="0"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94C4B34-1087-27FA-EE38-CEB432A48C33}"/>
              </a:ext>
            </a:extLst>
          </p:cNvPr>
          <p:cNvSpPr/>
          <p:nvPr/>
        </p:nvSpPr>
        <p:spPr>
          <a:xfrm>
            <a:off x="3023930" y="1243262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FA66FB6-AD8A-25EC-A256-26878C9155BD}"/>
              </a:ext>
            </a:extLst>
          </p:cNvPr>
          <p:cNvSpPr/>
          <p:nvPr/>
        </p:nvSpPr>
        <p:spPr>
          <a:xfrm>
            <a:off x="3023930" y="2238149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E9EE5CD-99C5-CE72-46D9-403FA341156A}"/>
              </a:ext>
            </a:extLst>
          </p:cNvPr>
          <p:cNvSpPr/>
          <p:nvPr/>
        </p:nvSpPr>
        <p:spPr>
          <a:xfrm>
            <a:off x="3023930" y="3366815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7520476-8FEA-7C9E-D035-657D194DBD51}"/>
              </a:ext>
            </a:extLst>
          </p:cNvPr>
          <p:cNvSpPr/>
          <p:nvPr/>
        </p:nvSpPr>
        <p:spPr>
          <a:xfrm>
            <a:off x="3023930" y="4013879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B7B0317-A3DE-E2D2-5C1C-CBA0503C9CEC}"/>
              </a:ext>
            </a:extLst>
          </p:cNvPr>
          <p:cNvSpPr/>
          <p:nvPr/>
        </p:nvSpPr>
        <p:spPr>
          <a:xfrm>
            <a:off x="3023930" y="4829729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59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73F63D-19A8-3C59-FBE8-F84462F6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206" y="2488908"/>
            <a:ext cx="9404723" cy="1400530"/>
          </a:xfrm>
        </p:spPr>
        <p:txBody>
          <a:bodyPr/>
          <a:lstStyle/>
          <a:p>
            <a:pPr algn="ctr"/>
            <a:r>
              <a:rPr kumimoji="0" lang="ru-RU" sz="4000" b="1" i="0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Кейсы победителей конкурса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49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413" y="412373"/>
            <a:ext cx="86201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>
                <a:solidFill>
                  <a:srgbClr val="EBEBEB"/>
                </a:solidFill>
                <a:latin typeface="Century Gothic" panose="020B0502020202020204"/>
              </a:rPr>
              <a:t>Крюкова Анастасия Борисовна</a:t>
            </a:r>
            <a:br>
              <a:rPr lang="ru-RU" sz="3800" b="1" dirty="0">
                <a:solidFill>
                  <a:srgbClr val="EBEBEB"/>
                </a:solidFill>
                <a:latin typeface="Century Gothic" panose="020B0502020202020204"/>
              </a:rPr>
            </a:br>
            <a:r>
              <a:rPr lang="ru-RU" sz="2800" dirty="0">
                <a:solidFill>
                  <a:srgbClr val="EA6312"/>
                </a:solidFill>
                <a:latin typeface="Century Gothic" panose="020B0502020202020204"/>
              </a:rPr>
              <a:t>Победитель конкурса 2020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42455"/>
              </p:ext>
            </p:extLst>
          </p:nvPr>
        </p:nvGraphicFramePr>
        <p:xfrm>
          <a:off x="633413" y="1950404"/>
          <a:ext cx="4891087" cy="3420455"/>
        </p:xfrm>
        <a:graphic>
          <a:graphicData uri="http://schemas.openxmlformats.org/drawingml/2006/table">
            <a:tbl>
              <a:tblPr/>
              <a:tblGrid>
                <a:gridCol w="1624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7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Проект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Столовая домашней кухни «Тепло»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Размер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субсидии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334 710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Количество вновь созданных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рабочих мест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 единицы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Результат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Открытие в Северске уютной столовой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40" y="1950404"/>
            <a:ext cx="2821680" cy="3762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40" y="1950403"/>
            <a:ext cx="2821680" cy="37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4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76" y="431227"/>
            <a:ext cx="86201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>
                <a:solidFill>
                  <a:srgbClr val="EBEBEB"/>
                </a:solidFill>
                <a:latin typeface="Century Gothic" panose="020B0502020202020204"/>
                <a:ea typeface="+mj-ea"/>
                <a:cs typeface="+mj-cs"/>
              </a:rPr>
              <a:t>Богомолова Алиса Валерьевна</a:t>
            </a:r>
            <a:br>
              <a:rPr lang="ru-RU" sz="3800" b="1" dirty="0">
                <a:solidFill>
                  <a:srgbClr val="EBEBEB"/>
                </a:solidFill>
                <a:latin typeface="Century Gothic" panose="020B0502020202020204"/>
                <a:ea typeface="+mj-ea"/>
                <a:cs typeface="+mj-cs"/>
              </a:rPr>
            </a:br>
            <a:r>
              <a:rPr lang="ru-RU" sz="2800" dirty="0">
                <a:solidFill>
                  <a:srgbClr val="EA6312"/>
                </a:solidFill>
                <a:latin typeface="Century Gothic" panose="020B0502020202020204"/>
                <a:ea typeface="+mj-ea"/>
                <a:cs typeface="+mj-cs"/>
              </a:rPr>
              <a:t>Победитель конкурса 2021</a:t>
            </a:r>
            <a:endParaRPr lang="ru-RU" dirty="0"/>
          </a:p>
        </p:txBody>
      </p:sp>
      <p:graphicFrame>
        <p:nvGraphicFramePr>
          <p:cNvPr id="4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27262"/>
              </p:ext>
            </p:extLst>
          </p:nvPr>
        </p:nvGraphicFramePr>
        <p:xfrm>
          <a:off x="523876" y="2007305"/>
          <a:ext cx="4891087" cy="3657600"/>
        </p:xfrm>
        <a:graphic>
          <a:graphicData uri="http://schemas.openxmlformats.org/drawingml/2006/table">
            <a:tbl>
              <a:tblPr/>
              <a:tblGrid>
                <a:gridCol w="1624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7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Проект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Организация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деятельности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к</a:t>
                      </a:r>
                      <a:r>
                        <a:rPr lang="ru-RU" sz="20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офейни «</a:t>
                      </a:r>
                      <a:r>
                        <a:rPr lang="en-US" sz="20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Coffeemolov</a:t>
                      </a:r>
                      <a:r>
                        <a:rPr lang="ru-RU" sz="20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»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Размер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субсидии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500 000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4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Количество вновь созданных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рабочих мест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единицы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Результат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Открытие 5-и кофейных точек,  из них 2 в Томске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22" y="2007305"/>
            <a:ext cx="2934547" cy="3912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28" y="2007305"/>
            <a:ext cx="2960474" cy="39472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5EC2F3B-351E-DFF4-E2B1-B1A3C59D8E4E}"/>
              </a:ext>
            </a:extLst>
          </p:cNvPr>
          <p:cNvSpPr/>
          <p:nvPr/>
        </p:nvSpPr>
        <p:spPr>
          <a:xfrm>
            <a:off x="582613" y="929539"/>
            <a:ext cx="9343812" cy="187022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2"/>
          <p:cNvSpPr>
            <a:spLocks noGrp="1"/>
          </p:cNvSpPr>
          <p:nvPr>
            <p:ph type="title"/>
          </p:nvPr>
        </p:nvSpPr>
        <p:spPr>
          <a:xfrm>
            <a:off x="582613" y="929540"/>
            <a:ext cx="10467975" cy="1981200"/>
          </a:xfrm>
        </p:spPr>
        <p:txBody>
          <a:bodyPr/>
          <a:lstStyle/>
          <a:p>
            <a:r>
              <a:rPr lang="ru-RU" sz="2800" b="1" dirty="0"/>
              <a:t>Чем и как Вам могут помочь специалисты отдела поддержки предпринимательства Комитета экономического развития Администрации ЗАТО Северск</a:t>
            </a:r>
          </a:p>
        </p:txBody>
      </p:sp>
      <p:sp>
        <p:nvSpPr>
          <p:cNvPr id="56322" name="Rectangle 3"/>
          <p:cNvSpPr>
            <a:spLocks noGrp="1"/>
          </p:cNvSpPr>
          <p:nvPr>
            <p:ph idx="1"/>
          </p:nvPr>
        </p:nvSpPr>
        <p:spPr>
          <a:xfrm>
            <a:off x="582613" y="3114733"/>
            <a:ext cx="3217862" cy="919510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b="1" dirty="0"/>
              <a:t>Консультирование 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b="1" dirty="0"/>
              <a:t>по вопросам участия 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b="1" dirty="0"/>
              <a:t>в конкурсе   </a:t>
            </a:r>
          </a:p>
        </p:txBody>
      </p:sp>
      <p:pic>
        <p:nvPicPr>
          <p:cNvPr id="61444" name="Picture 10" descr="Ð²ÑÐ·Ð¾Ð², ÑÐ¾ÑÐ¾Ð²ÑÐ¹, ÑÐ²ÑÐ·Ñ, Ð¸Ð½ÑÐµÑÑÐµÐ¹Ñ, Ð¼ÑÐ»ÑÑÐ¸Ð¼ÐµÐ´Ð¸Ð°, ÑÐµÐ»ÐµÑÐ¾Ð½ Ð·Ð½Ð°ÑÐ¾Ðº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2613" y="4319059"/>
            <a:ext cx="478303" cy="47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2" descr="Ð¿Ð¾ ÑÐ»ÐµÐºÑÑÐ¾Ð½Ð½Ð¾Ð¹ Ð¿Ð¾ÑÑÐµ Ð·Ð½Ð°ÑÐ¾Ðº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26727" y="4293798"/>
            <a:ext cx="530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0" descr="Ð¼Ð°Ð³Ð°Ð·Ð¸Ð½, Ð¼ÐµÑÑÐ¾, Ð¼Ð°ÑÐºÐµÑ, Ð°Ð´ÑÐµÑ, ÑÐ°ÑÐ¿Ð¾Ð»Ð¾Ð¶ÐµÐ½Ð¸Ðµ, Ð¿Ð¸Ð½-ÐºÐ¾Ð´, ÐºÐ°ÑÑÐµ, ÑÐ»ÐµÐºÑÑÐ¾Ð½Ð½Ð¾Ð¹ ÐºÐ¾Ð¼Ð¼ÐµÑÑÐ¸Ð¸ Ð·Ð½Ð°ÑÐ¾Ðº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72997" y="4333485"/>
            <a:ext cx="4921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3"/>
          <p:cNvSpPr txBox="1">
            <a:spLocks/>
          </p:cNvSpPr>
          <p:nvPr/>
        </p:nvSpPr>
        <p:spPr bwMode="auto">
          <a:xfrm>
            <a:off x="4126727" y="3112685"/>
            <a:ext cx="3532188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buClr>
                <a:srgbClr val="8AD0D6"/>
              </a:buClr>
              <a:buSzPct val="80000"/>
              <a:buFont typeface="Wingdings 3" pitchFamily="18" charset="2"/>
              <a:buNone/>
            </a:pPr>
            <a:r>
              <a:rPr lang="ru-RU" sz="2000" b="1" dirty="0"/>
              <a:t>Предварительный просмотр заявки</a:t>
            </a:r>
          </a:p>
          <a:p>
            <a:pPr defTabSz="457200" eaLnBrk="0" hangingPunct="0">
              <a:buClr>
                <a:srgbClr val="8AD0D6"/>
              </a:buClr>
              <a:buSzPct val="80000"/>
              <a:buFont typeface="Wingdings 3" pitchFamily="18" charset="2"/>
              <a:buNone/>
            </a:pPr>
            <a:endParaRPr lang="ru-RU" sz="2000" b="1" dirty="0"/>
          </a:p>
        </p:txBody>
      </p:sp>
      <p:sp>
        <p:nvSpPr>
          <p:cNvPr id="56327" name="Rectangle 3"/>
          <p:cNvSpPr txBox="1">
            <a:spLocks/>
          </p:cNvSpPr>
          <p:nvPr/>
        </p:nvSpPr>
        <p:spPr bwMode="auto">
          <a:xfrm>
            <a:off x="7985167" y="3115573"/>
            <a:ext cx="34337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buClr>
                <a:srgbClr val="8AD0D6"/>
              </a:buClr>
              <a:buSzPct val="80000"/>
              <a:buFont typeface="Wingdings 3" pitchFamily="18" charset="2"/>
              <a:buNone/>
            </a:pPr>
            <a:r>
              <a:rPr lang="ru-RU" sz="2000" b="1" dirty="0"/>
              <a:t>Прием и регистрация заявки </a:t>
            </a:r>
            <a:endParaRPr lang="en-US" sz="2000" b="1" dirty="0"/>
          </a:p>
          <a:p>
            <a:pPr defTabSz="457200" eaLnBrk="0" hangingPunct="0">
              <a:buClr>
                <a:srgbClr val="8AD0D6"/>
              </a:buClr>
              <a:buSzPct val="80000"/>
              <a:buFont typeface="Wingdings 3" pitchFamily="18" charset="2"/>
              <a:buNone/>
            </a:pPr>
            <a:endParaRPr lang="ru-RU" sz="2000" dirty="0"/>
          </a:p>
          <a:p>
            <a:pPr defTabSz="457200" eaLnBrk="0" hangingPunct="0">
              <a:buClr>
                <a:srgbClr val="8AD0D6"/>
              </a:buClr>
              <a:buSzPct val="80000"/>
              <a:buFont typeface="Wingdings 3" pitchFamily="18" charset="2"/>
              <a:buNone/>
            </a:pPr>
            <a:endParaRPr lang="ru-RU" sz="2000" dirty="0"/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1056324" y="4200135"/>
            <a:ext cx="1998893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/>
              <a:t>8 3823 77 38 43 </a:t>
            </a:r>
          </a:p>
          <a:p>
            <a:pPr>
              <a:spcBef>
                <a:spcPts val="600"/>
              </a:spcBef>
            </a:pPr>
            <a:r>
              <a:rPr lang="ru-RU" dirty="0"/>
              <a:t>8 3823 77 38 66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3153" y="4200135"/>
            <a:ext cx="2809875" cy="64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en-US" dirty="0">
                <a:latin typeface="+mn-lt"/>
              </a:rPr>
              <a:t>rodina@seversknet.ru</a:t>
            </a:r>
            <a:endParaRPr lang="ru-RU" dirty="0">
              <a:latin typeface="+mn-lt"/>
            </a:endParaRPr>
          </a:p>
          <a:p>
            <a:pPr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en-US" dirty="0">
                <a:latin typeface="+mn-lt"/>
              </a:rPr>
              <a:t>lepihova@sevesknet.ru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51855" y="4200135"/>
            <a:ext cx="3700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hangingPunct="0">
              <a:buClr>
                <a:srgbClr val="8AD0D6"/>
              </a:buClr>
              <a:buSzPct val="80000"/>
            </a:pPr>
            <a:r>
              <a:rPr lang="ru-RU" sz="1600" dirty="0">
                <a:solidFill>
                  <a:prstClr val="white"/>
                </a:solidFill>
              </a:rPr>
              <a:t>г. Северск, </a:t>
            </a:r>
          </a:p>
          <a:p>
            <a:pPr lvl="0" defTabSz="457200" eaLnBrk="0" hangingPunct="0">
              <a:buClr>
                <a:srgbClr val="8AD0D6"/>
              </a:buClr>
              <a:buSzPct val="80000"/>
            </a:pPr>
            <a:r>
              <a:rPr lang="ru-RU" sz="1600" dirty="0">
                <a:solidFill>
                  <a:prstClr val="white"/>
                </a:solidFill>
              </a:rPr>
              <a:t>просп. Коммунистический, 51, </a:t>
            </a:r>
          </a:p>
          <a:p>
            <a:pPr lvl="0" defTabSz="457200" eaLnBrk="0" hangingPunct="0">
              <a:buClr>
                <a:srgbClr val="8AD0D6"/>
              </a:buClr>
              <a:buSzPct val="80000"/>
            </a:pPr>
            <a:r>
              <a:rPr lang="ru-RU" sz="1600" dirty="0">
                <a:solidFill>
                  <a:prstClr val="white"/>
                </a:solidFill>
              </a:rPr>
              <a:t>кабинеты 305, 330, 318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993" y="1382617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/>
              <a:t>Благодарю за внимание!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6" t="22191" r="2611" b="4354"/>
          <a:stretch/>
        </p:blipFill>
        <p:spPr>
          <a:xfrm>
            <a:off x="4215540" y="2783147"/>
            <a:ext cx="3580108" cy="35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7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741412" y="910865"/>
            <a:ext cx="9731767" cy="679450"/>
          </a:xfrm>
        </p:spPr>
        <p:txBody>
          <a:bodyPr/>
          <a:lstStyle/>
          <a:p>
            <a:pPr eaLnBrk="1" hangingPunct="1"/>
            <a:r>
              <a:rPr lang="ru-RU" sz="3600" b="1" dirty="0"/>
              <a:t>Сегодня Вы узнаете</a:t>
            </a:r>
          </a:p>
        </p:txBody>
      </p:sp>
      <p:sp>
        <p:nvSpPr>
          <p:cNvPr id="43010" name="Прямоугольник 5"/>
          <p:cNvSpPr>
            <a:spLocks noChangeArrowheads="1"/>
          </p:cNvSpPr>
          <p:nvPr/>
        </p:nvSpPr>
        <p:spPr bwMode="auto">
          <a:xfrm>
            <a:off x="741412" y="1921205"/>
            <a:ext cx="5354588" cy="4237691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rnd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Century Gothic" pitchFamily="34" charset="0"/>
              <a:buAutoNum type="arabicPeriod"/>
            </a:pPr>
            <a:r>
              <a:rPr lang="ru-RU" sz="2000" dirty="0">
                <a:solidFill>
                  <a:srgbClr val="FFFFFF"/>
                </a:solidFill>
              </a:rPr>
              <a:t>Какие трудности возникают при принятии решения об участии в конкурсе?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Century Gothic" pitchFamily="34" charset="0"/>
              <a:buAutoNum type="arabicPeriod"/>
            </a:pPr>
            <a:r>
              <a:rPr lang="ru-RU" sz="2000" dirty="0">
                <a:solidFill>
                  <a:srgbClr val="FFFFFF"/>
                </a:solidFill>
              </a:rPr>
              <a:t>Максимальный размер субсидии </a:t>
            </a:r>
            <a:br>
              <a:rPr lang="ru-RU" sz="2000" dirty="0">
                <a:solidFill>
                  <a:srgbClr val="FFFFFF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>в 2023 году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Century Gothic" pitchFamily="34" charset="0"/>
              <a:buAutoNum type="arabicPeriod"/>
            </a:pPr>
            <a:r>
              <a:rPr lang="ru-RU" sz="2000" dirty="0">
                <a:solidFill>
                  <a:srgbClr val="FFFFFF"/>
                </a:solidFill>
              </a:rPr>
              <a:t>Кто может стать участником конкурса?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Century Gothic" pitchFamily="34" charset="0"/>
              <a:buAutoNum type="arabicPeriod"/>
            </a:pPr>
            <a:r>
              <a:rPr lang="ru-RU" sz="2000" dirty="0">
                <a:solidFill>
                  <a:srgbClr val="FFFFFF"/>
                </a:solidFill>
              </a:rPr>
              <a:t>Требования, которым должен соответствовать заявитель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Century Gothic" pitchFamily="34" charset="0"/>
              <a:buAutoNum type="arabicPeriod"/>
            </a:pPr>
            <a:r>
              <a:rPr lang="ru-RU" sz="2000" dirty="0">
                <a:solidFill>
                  <a:srgbClr val="FFFFFF"/>
                </a:solidFill>
              </a:rPr>
              <a:t>На какие цели можно направить субсидию?</a:t>
            </a:r>
          </a:p>
        </p:txBody>
      </p:sp>
      <p:sp>
        <p:nvSpPr>
          <p:cNvPr id="43011" name="Прямоугольник 5"/>
          <p:cNvSpPr>
            <a:spLocks noChangeArrowheads="1"/>
          </p:cNvSpPr>
          <p:nvPr/>
        </p:nvSpPr>
        <p:spPr bwMode="auto">
          <a:xfrm>
            <a:off x="6560980" y="1921205"/>
            <a:ext cx="5027869" cy="415131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rnd" algn="ctr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2000" dirty="0">
                <a:solidFill>
                  <a:srgbClr val="FFFFFF"/>
                </a:solidFill>
              </a:rPr>
              <a:t>Какие документы нужно представить на конкурс?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2000" dirty="0">
                <a:solidFill>
                  <a:srgbClr val="FFFFFF"/>
                </a:solidFill>
              </a:rPr>
              <a:t>Варианты подготовки заявки</a:t>
            </a:r>
            <a:endParaRPr lang="ru-RU" sz="2000" b="1" dirty="0">
              <a:solidFill>
                <a:srgbClr val="FFFFFF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Century Gothic" pitchFamily="34" charset="0"/>
              <a:buAutoNum type="arabicPeriod" startAt="6"/>
            </a:pPr>
            <a:r>
              <a:rPr lang="ru-RU" sz="2000" dirty="0">
                <a:solidFill>
                  <a:srgbClr val="FFFFFF"/>
                </a:solidFill>
              </a:rPr>
              <a:t>Как проходит конкурс?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Century Gothic" pitchFamily="34" charset="0"/>
              <a:buAutoNum type="arabicPeriod" startAt="6"/>
            </a:pPr>
            <a:r>
              <a:rPr lang="ru-RU" sz="2000" dirty="0">
                <a:solidFill>
                  <a:srgbClr val="FFFFFF"/>
                </a:solidFill>
              </a:rPr>
              <a:t>В каких случаях Вам могут отказать в приеме заявки, либо отклонить заявку на стадии рассмотрения?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Century Gothic" pitchFamily="34" charset="0"/>
              <a:buAutoNum type="arabicPeriod" startAt="6"/>
            </a:pPr>
            <a:r>
              <a:rPr lang="ru-RU" sz="2000" dirty="0">
                <a:solidFill>
                  <a:srgbClr val="FFFFFF"/>
                </a:solidFill>
              </a:rPr>
              <a:t> Критерии оценки заявки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Century Gothic" pitchFamily="34" charset="0"/>
              <a:buAutoNum type="arabicPeriod" startAt="6"/>
            </a:pPr>
            <a:r>
              <a:rPr lang="ru-RU" sz="2000" dirty="0">
                <a:solidFill>
                  <a:srgbClr val="FFFFFF"/>
                </a:solidFill>
              </a:rPr>
              <a:t>Вы победитель конкурса, что дальше?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775493" y="964843"/>
            <a:ext cx="9269284" cy="1543407"/>
          </a:xfrm>
        </p:spPr>
        <p:txBody>
          <a:bodyPr/>
          <a:lstStyle/>
          <a:p>
            <a:pPr eaLnBrk="1" hangingPunct="1"/>
            <a:r>
              <a:rPr lang="ru-RU" sz="3800" b="1" dirty="0"/>
              <a:t>Трудности при принятии решения об участии в конкурсе</a:t>
            </a:r>
          </a:p>
        </p:txBody>
      </p:sp>
      <p:sp>
        <p:nvSpPr>
          <p:cNvPr id="44034" name="Текст 2"/>
          <p:cNvSpPr>
            <a:spLocks noGrp="1"/>
          </p:cNvSpPr>
          <p:nvPr>
            <p:ph type="body" sz="half" idx="2"/>
          </p:nvPr>
        </p:nvSpPr>
        <p:spPr>
          <a:xfrm>
            <a:off x="775493" y="3816350"/>
            <a:ext cx="1998663" cy="2022475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Недостаток собственных средств для реализации своего проекта</a:t>
            </a:r>
          </a:p>
        </p:txBody>
      </p:sp>
      <p:sp>
        <p:nvSpPr>
          <p:cNvPr id="44035" name="Текст 2"/>
          <p:cNvSpPr txBox="1">
            <a:spLocks/>
          </p:cNvSpPr>
          <p:nvPr/>
        </p:nvSpPr>
        <p:spPr bwMode="auto">
          <a:xfrm>
            <a:off x="2652713" y="2892425"/>
            <a:ext cx="1917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</a:pPr>
            <a:endParaRPr lang="ru-RU"/>
          </a:p>
        </p:txBody>
      </p:sp>
      <p:sp>
        <p:nvSpPr>
          <p:cNvPr id="44036" name="Текст 2"/>
          <p:cNvSpPr txBox="1">
            <a:spLocks/>
          </p:cNvSpPr>
          <p:nvPr/>
        </p:nvSpPr>
        <p:spPr bwMode="auto">
          <a:xfrm>
            <a:off x="7316788" y="3867150"/>
            <a:ext cx="20859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buClr>
                <a:srgbClr val="8AD0D6"/>
              </a:buClr>
              <a:buSzPct val="80000"/>
              <a:buFont typeface="Wingdings 3" pitchFamily="18" charset="2"/>
              <a:buNone/>
            </a:pPr>
            <a:endParaRPr lang="ru-RU"/>
          </a:p>
        </p:txBody>
      </p:sp>
      <p:sp>
        <p:nvSpPr>
          <p:cNvPr id="44037" name="Текст 2"/>
          <p:cNvSpPr txBox="1">
            <a:spLocks/>
          </p:cNvSpPr>
          <p:nvPr/>
        </p:nvSpPr>
        <p:spPr bwMode="auto">
          <a:xfrm>
            <a:off x="9720263" y="3867150"/>
            <a:ext cx="2192337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buClr>
                <a:srgbClr val="8AD0D6"/>
              </a:buClr>
              <a:buSzPct val="80000"/>
              <a:buFont typeface="Wingdings 3" pitchFamily="18" charset="2"/>
              <a:buNone/>
            </a:pPr>
            <a:endParaRPr lang="ru-RU"/>
          </a:p>
        </p:txBody>
      </p:sp>
      <p:sp>
        <p:nvSpPr>
          <p:cNvPr id="44038" name="AutoShape 10" descr="Получение наличных icon"/>
          <p:cNvSpPr>
            <a:spLocks noChangeAspect="1" noChangeArrowheads="1"/>
          </p:cNvSpPr>
          <p:nvPr/>
        </p:nvSpPr>
        <p:spPr bwMode="auto">
          <a:xfrm>
            <a:off x="5656263" y="2954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3018" name="Picture 12" descr="получение денежных средств, их, деньги значок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8168" y="2802731"/>
            <a:ext cx="912813" cy="91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9" name="Picture 14" descr="конференции, презентации, обучение значок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34306" y="2925763"/>
            <a:ext cx="841375" cy="84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20" name="Picture 16" descr="до, максимум, продаж, Бизнес, финансы значок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37797" y="2879726"/>
            <a:ext cx="825500" cy="82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21" name="Picture 18" descr="деловое решение, выбор,  значок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84501" y="2892426"/>
            <a:ext cx="900113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22" name="Picture 20" descr="человек, мужчины, класс, демонстрация, речь, инструктор, ведущий, презентация, бизнес, график значок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20574" y="2802731"/>
            <a:ext cx="946031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044" name="Текст 2"/>
          <p:cNvSpPr>
            <a:spLocks/>
          </p:cNvSpPr>
          <p:nvPr/>
        </p:nvSpPr>
        <p:spPr bwMode="auto">
          <a:xfrm>
            <a:off x="2917825" y="3816350"/>
            <a:ext cx="21637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buClr>
                <a:srgbClr val="8AD0D6"/>
              </a:buClr>
              <a:buSzPct val="80000"/>
              <a:buFont typeface="Wingdings 3" pitchFamily="18" charset="2"/>
              <a:buNone/>
            </a:pPr>
            <a:r>
              <a:rPr lang="ru-RU" dirty="0"/>
              <a:t>Незнание требований </a:t>
            </a:r>
          </a:p>
          <a:p>
            <a:pPr defTabSz="457200">
              <a:buClr>
                <a:srgbClr val="8AD0D6"/>
              </a:buClr>
              <a:buSzPct val="80000"/>
              <a:buFont typeface="Wingdings 3" pitchFamily="18" charset="2"/>
              <a:buNone/>
            </a:pPr>
            <a:r>
              <a:rPr lang="ru-RU" dirty="0"/>
              <a:t>к документации для получения субсидии</a:t>
            </a:r>
          </a:p>
        </p:txBody>
      </p:sp>
      <p:sp>
        <p:nvSpPr>
          <p:cNvPr id="44045" name="Текст 2"/>
          <p:cNvSpPr>
            <a:spLocks/>
          </p:cNvSpPr>
          <p:nvPr/>
        </p:nvSpPr>
        <p:spPr bwMode="auto">
          <a:xfrm>
            <a:off x="5184775" y="3790950"/>
            <a:ext cx="19986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buClr>
                <a:srgbClr val="8AD0D6"/>
              </a:buClr>
              <a:buSzPct val="80000"/>
              <a:buFont typeface="Wingdings 3" pitchFamily="18" charset="2"/>
              <a:buNone/>
            </a:pPr>
            <a:r>
              <a:rPr lang="ru-RU" dirty="0"/>
              <a:t>Отсутствие опыта </a:t>
            </a:r>
          </a:p>
          <a:p>
            <a:pPr defTabSz="457200">
              <a:buClr>
                <a:srgbClr val="8AD0D6"/>
              </a:buClr>
              <a:buSzPct val="80000"/>
              <a:buFont typeface="Wingdings 3" pitchFamily="18" charset="2"/>
              <a:buNone/>
            </a:pPr>
            <a:r>
              <a:rPr lang="ru-RU" dirty="0"/>
              <a:t>в подготовке бизнес-плана</a:t>
            </a:r>
          </a:p>
        </p:txBody>
      </p:sp>
      <p:sp>
        <p:nvSpPr>
          <p:cNvPr id="44046" name="Текст 2"/>
          <p:cNvSpPr>
            <a:spLocks/>
          </p:cNvSpPr>
          <p:nvPr/>
        </p:nvSpPr>
        <p:spPr bwMode="auto">
          <a:xfrm>
            <a:off x="7280275" y="3816350"/>
            <a:ext cx="21383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buClr>
                <a:srgbClr val="8AD0D6"/>
              </a:buClr>
              <a:buSzPct val="80000"/>
              <a:buFont typeface="Wingdings 3" pitchFamily="18" charset="2"/>
              <a:buNone/>
            </a:pPr>
            <a:r>
              <a:rPr lang="ru-RU" dirty="0"/>
              <a:t>Непонимание какие затраты можно финансировать за счет субсидии</a:t>
            </a:r>
          </a:p>
        </p:txBody>
      </p:sp>
      <p:sp>
        <p:nvSpPr>
          <p:cNvPr id="44047" name="Текст 2"/>
          <p:cNvSpPr>
            <a:spLocks/>
          </p:cNvSpPr>
          <p:nvPr/>
        </p:nvSpPr>
        <p:spPr bwMode="auto">
          <a:xfrm>
            <a:off x="9720263" y="3790949"/>
            <a:ext cx="19986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buClr>
                <a:srgbClr val="8AD0D6"/>
              </a:buClr>
              <a:buSzPct val="80000"/>
              <a:buFont typeface="Wingdings 3" pitchFamily="18" charset="2"/>
              <a:buNone/>
            </a:pPr>
            <a:r>
              <a:rPr lang="ru-RU" dirty="0"/>
              <a:t>Незнание алгоритма действий в случае победы в конкурсе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2"/>
          <p:cNvSpPr>
            <a:spLocks noChangeArrowheads="1"/>
          </p:cNvSpPr>
          <p:nvPr/>
        </p:nvSpPr>
        <p:spPr bwMode="auto">
          <a:xfrm>
            <a:off x="6553200" y="4713288"/>
            <a:ext cx="435133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Уполномоченный орган по организации и проведению конкурса</a:t>
            </a:r>
            <a:r>
              <a:rPr lang="ru-RU" sz="1600" b="1" dirty="0"/>
              <a:t> – </a:t>
            </a:r>
          </a:p>
          <a:p>
            <a:r>
              <a:rPr lang="ru-RU" b="1" dirty="0"/>
              <a:t>Комитет экономического развития Администрации ЗАТО Северск</a:t>
            </a:r>
            <a:r>
              <a:rPr lang="ru-RU" sz="1600" dirty="0"/>
              <a:t> </a:t>
            </a:r>
          </a:p>
        </p:txBody>
      </p:sp>
      <p:sp>
        <p:nvSpPr>
          <p:cNvPr id="45058" name="Rectangle 13"/>
          <p:cNvSpPr>
            <a:spLocks noChangeArrowheads="1"/>
          </p:cNvSpPr>
          <p:nvPr/>
        </p:nvSpPr>
        <p:spPr bwMode="auto">
          <a:xfrm>
            <a:off x="833438" y="4699000"/>
            <a:ext cx="253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/>
              <a:t>Дата начала </a:t>
            </a:r>
          </a:p>
          <a:p>
            <a:r>
              <a:rPr lang="ru-RU" sz="2000" dirty="0"/>
              <a:t>приема заявок</a:t>
            </a:r>
          </a:p>
          <a:p>
            <a:r>
              <a:rPr lang="ru-RU" sz="2400" b="1" i="1" dirty="0"/>
              <a:t>10 июля 2023</a:t>
            </a:r>
            <a:endParaRPr lang="ru-RU" sz="2400" dirty="0"/>
          </a:p>
        </p:txBody>
      </p:sp>
      <p:sp>
        <p:nvSpPr>
          <p:cNvPr id="45060" name="Rectangle 13"/>
          <p:cNvSpPr>
            <a:spLocks noChangeArrowheads="1"/>
          </p:cNvSpPr>
          <p:nvPr/>
        </p:nvSpPr>
        <p:spPr bwMode="auto">
          <a:xfrm>
            <a:off x="3681413" y="4706491"/>
            <a:ext cx="2530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/>
              <a:t>Дата окончания </a:t>
            </a:r>
          </a:p>
          <a:p>
            <a:r>
              <a:rPr lang="ru-RU" sz="2000" dirty="0"/>
              <a:t>приема заявок </a:t>
            </a:r>
          </a:p>
          <a:p>
            <a:r>
              <a:rPr lang="ru-RU" sz="2400" b="1" i="1" dirty="0"/>
              <a:t>8 августа 2023</a:t>
            </a:r>
            <a:endParaRPr lang="ru-RU" sz="2400" dirty="0"/>
          </a:p>
        </p:txBody>
      </p:sp>
      <p:pic>
        <p:nvPicPr>
          <p:cNvPr id="45061" name="Рисунок 7" descr="Ежедневник контур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0738" y="39147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8" descr="Ежедневник контур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94113" y="39147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820738" y="1092200"/>
            <a:ext cx="985996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dirty="0"/>
              <a:t>Конкурс</a:t>
            </a:r>
            <a:r>
              <a:rPr lang="ru-RU" dirty="0"/>
              <a:t> </a:t>
            </a:r>
            <a:r>
              <a:rPr lang="ru-RU" sz="2400" dirty="0"/>
              <a:t>- это процедура, проводимая для определения получателей субсидии, которым в целях достижения наилучших результатов предоставляется субсидия </a:t>
            </a:r>
          </a:p>
          <a:p>
            <a:r>
              <a:rPr lang="ru-RU" sz="2400" dirty="0"/>
              <a:t>на финансовое обеспечение затрат, возникающих </a:t>
            </a:r>
          </a:p>
          <a:p>
            <a:r>
              <a:rPr lang="ru-RU" sz="2400" dirty="0"/>
              <a:t>при реализации предпринимательских проектов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0DFDD9-686F-354D-83F3-F02318BC9AFE}"/>
              </a:ext>
            </a:extLst>
          </p:cNvPr>
          <p:cNvSpPr/>
          <p:nvPr/>
        </p:nvSpPr>
        <p:spPr>
          <a:xfrm>
            <a:off x="2102177" y="4727542"/>
            <a:ext cx="5005634" cy="881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712044" y="842962"/>
            <a:ext cx="9233643" cy="671513"/>
          </a:xfrm>
        </p:spPr>
        <p:txBody>
          <a:bodyPr/>
          <a:lstStyle/>
          <a:p>
            <a:r>
              <a:rPr lang="ru-RU" b="1" dirty="0"/>
              <a:t>Размер субсидии в 2023 году</a:t>
            </a:r>
          </a:p>
        </p:txBody>
      </p:sp>
      <p:sp>
        <p:nvSpPr>
          <p:cNvPr id="47106" name="Rectangle 3"/>
          <p:cNvSpPr>
            <a:spLocks noGrp="1"/>
          </p:cNvSpPr>
          <p:nvPr>
            <p:ph idx="1"/>
          </p:nvPr>
        </p:nvSpPr>
        <p:spPr>
          <a:xfrm>
            <a:off x="712044" y="2130458"/>
            <a:ext cx="10260756" cy="388458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2400" b="1" dirty="0"/>
              <a:t>Максимальный объем средств</a:t>
            </a:r>
            <a:r>
              <a:rPr lang="ru-RU" sz="2400" dirty="0"/>
              <a:t>, предоставляемых в форме субсидии одному получателю субсидии на финансовое обеспечение затрат в связи с производством (реализацией) товаров, выполнением работ, оказанием услуг, в рамках реализации предпринимательского проекта </a:t>
            </a:r>
          </a:p>
        </p:txBody>
      </p:sp>
      <p:sp>
        <p:nvSpPr>
          <p:cNvPr id="47107" name="AutoShape 6" descr="shutterstock_36646558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2102176" y="4840478"/>
            <a:ext cx="468317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не может превышать </a:t>
            </a:r>
            <a:r>
              <a:rPr lang="ru-RU" sz="4000" b="1" dirty="0"/>
              <a:t>700 000  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2054" name="Picture 6" descr="ÑÑÐ±Ð»Ñ, Ð²Ð°Ð»ÑÑÐ° Ð·Ð½Ð°ÑÐ¾Ðº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79" y="5110239"/>
            <a:ext cx="288669" cy="28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946062" y="1108332"/>
            <a:ext cx="9991725" cy="833796"/>
          </a:xfrm>
        </p:spPr>
        <p:txBody>
          <a:bodyPr/>
          <a:lstStyle/>
          <a:p>
            <a:r>
              <a:rPr lang="ru-RU" sz="3600" b="1" dirty="0"/>
              <a:t>Кто может стать участником конкурса?</a:t>
            </a:r>
          </a:p>
        </p:txBody>
      </p:sp>
      <p:sp>
        <p:nvSpPr>
          <p:cNvPr id="46082" name="Rectangle 3"/>
          <p:cNvSpPr>
            <a:spLocks noGrp="1"/>
          </p:cNvSpPr>
          <p:nvPr>
            <p:ph idx="1"/>
          </p:nvPr>
        </p:nvSpPr>
        <p:spPr>
          <a:xfrm>
            <a:off x="946062" y="3399934"/>
            <a:ext cx="3155817" cy="2184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Вновь зарегистрирован на территории ЗАТО Северск</a:t>
            </a:r>
            <a:r>
              <a:rPr lang="ru-RU" sz="1800" dirty="0"/>
              <a:t> </a:t>
            </a:r>
            <a:r>
              <a:rPr lang="ru-RU" sz="1800" b="1" dirty="0"/>
              <a:t>Томской области</a:t>
            </a:r>
            <a:r>
              <a:rPr lang="ru-RU" sz="1800" dirty="0"/>
              <a:t> или </a:t>
            </a:r>
            <a:r>
              <a:rPr lang="ru-RU" sz="1800" b="1" dirty="0"/>
              <a:t>действует </a:t>
            </a:r>
            <a:br>
              <a:rPr lang="ru-RU" sz="1800" b="1" dirty="0"/>
            </a:br>
            <a:r>
              <a:rPr lang="ru-RU" sz="1800" b="1" dirty="0"/>
              <a:t>на дату подачи заявки</a:t>
            </a:r>
            <a:r>
              <a:rPr lang="ru-RU" sz="1800" dirty="0"/>
              <a:t> </a:t>
            </a:r>
            <a:r>
              <a:rPr lang="ru-RU" sz="1800" b="1" dirty="0"/>
              <a:t>менее двух лет</a:t>
            </a:r>
          </a:p>
        </p:txBody>
      </p:sp>
      <p:sp>
        <p:nvSpPr>
          <p:cNvPr id="46083" name="Rectangle 3"/>
          <p:cNvSpPr txBox="1">
            <a:spLocks/>
          </p:cNvSpPr>
          <p:nvPr/>
        </p:nvSpPr>
        <p:spPr bwMode="auto">
          <a:xfrm>
            <a:off x="5215214" y="3399934"/>
            <a:ext cx="2847849" cy="149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</a:pPr>
            <a:r>
              <a:rPr lang="ru-RU" b="1" dirty="0"/>
              <a:t>Включен </a:t>
            </a:r>
            <a:br>
              <a:rPr lang="ru-RU" b="1" dirty="0"/>
            </a:br>
            <a:r>
              <a:rPr lang="ru-RU" b="1" dirty="0"/>
              <a:t>в Единый реестр </a:t>
            </a:r>
            <a:r>
              <a:rPr lang="ru-RU" dirty="0"/>
              <a:t>субъектов малого и среднего предпринимательства </a:t>
            </a:r>
          </a:p>
        </p:txBody>
      </p:sp>
      <p:sp>
        <p:nvSpPr>
          <p:cNvPr id="46084" name="Rectangle 3"/>
          <p:cNvSpPr txBox="1">
            <a:spLocks/>
          </p:cNvSpPr>
          <p:nvPr/>
        </p:nvSpPr>
        <p:spPr bwMode="auto">
          <a:xfrm>
            <a:off x="9062327" y="3399934"/>
            <a:ext cx="2457227" cy="171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</a:pPr>
            <a:r>
              <a:rPr lang="ru-RU" b="1" dirty="0"/>
              <a:t>Осуществляет </a:t>
            </a:r>
            <a:r>
              <a:rPr lang="ru-RU" dirty="0"/>
              <a:t>свою</a:t>
            </a:r>
            <a:r>
              <a:rPr lang="ru-RU" b="1" dirty="0"/>
              <a:t> деятельность </a:t>
            </a:r>
            <a:br>
              <a:rPr lang="ru-RU" b="1" dirty="0"/>
            </a:br>
            <a:r>
              <a:rPr lang="ru-RU" b="1" dirty="0"/>
              <a:t>на территории ЗАТО Северск</a:t>
            </a:r>
          </a:p>
          <a:p>
            <a:pPr defTabSz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</a:pP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6062" y="2243397"/>
            <a:ext cx="10844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2"/>
                </a:solidFill>
                <a:latin typeface="Century Gothic"/>
                <a:ea typeface="+mj-ea"/>
                <a:cs typeface="+mj-cs"/>
              </a:rPr>
              <a:t>Субъект малого и среднего предпринимательства 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35D036-08DA-66B0-8A63-C9E436A4E265}"/>
              </a:ext>
            </a:extLst>
          </p:cNvPr>
          <p:cNvSpPr/>
          <p:nvPr/>
        </p:nvSpPr>
        <p:spPr>
          <a:xfrm>
            <a:off x="1042348" y="3275565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EF7B9D3-10D3-0548-7EEC-21507AA8359A}"/>
              </a:ext>
            </a:extLst>
          </p:cNvPr>
          <p:cNvSpPr/>
          <p:nvPr/>
        </p:nvSpPr>
        <p:spPr>
          <a:xfrm>
            <a:off x="5287373" y="3275565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50D63CE-15FB-4D1A-1FDE-9F9613CD6A9A}"/>
              </a:ext>
            </a:extLst>
          </p:cNvPr>
          <p:cNvSpPr/>
          <p:nvPr/>
        </p:nvSpPr>
        <p:spPr>
          <a:xfrm>
            <a:off x="9184504" y="3275564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701253" y="792612"/>
            <a:ext cx="10028238" cy="1138237"/>
          </a:xfrm>
        </p:spPr>
        <p:txBody>
          <a:bodyPr/>
          <a:lstStyle/>
          <a:p>
            <a:r>
              <a:rPr lang="ru-RU" sz="3800" b="1" dirty="0"/>
              <a:t>Требования, которым должен соответствовать заявитель? </a:t>
            </a:r>
            <a:r>
              <a:rPr lang="ru-RU" sz="3800" dirty="0"/>
              <a:t>(1-1)</a:t>
            </a:r>
          </a:p>
        </p:txBody>
      </p:sp>
      <p:sp>
        <p:nvSpPr>
          <p:cNvPr id="48130" name="Rectangle 3"/>
          <p:cNvSpPr>
            <a:spLocks noGrp="1"/>
          </p:cNvSpPr>
          <p:nvPr>
            <p:ph idx="1"/>
          </p:nvPr>
        </p:nvSpPr>
        <p:spPr>
          <a:xfrm>
            <a:off x="8115646" y="2562152"/>
            <a:ext cx="3421625" cy="3970318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ru-RU" sz="1800" b="1" dirty="0"/>
              <a:t>выразил согласие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ru-RU" sz="1800" b="1" dirty="0"/>
              <a:t>с</a:t>
            </a:r>
            <a:r>
              <a:rPr lang="ru-RU" sz="1800" dirty="0"/>
              <a:t> </a:t>
            </a:r>
            <a:r>
              <a:rPr lang="ru-RU" sz="1800" b="1" dirty="0"/>
              <a:t>порядком проведения конкурса</a:t>
            </a:r>
            <a:r>
              <a:rPr lang="ru-RU" sz="1800" dirty="0"/>
              <a:t>, а также  </a:t>
            </a:r>
            <a:r>
              <a:rPr lang="ru-RU" sz="1800" b="1" dirty="0"/>
              <a:t>на публикацию</a:t>
            </a:r>
            <a:r>
              <a:rPr lang="ru-RU" sz="1800" dirty="0"/>
              <a:t> (размещение) </a:t>
            </a:r>
            <a:r>
              <a:rPr lang="ru-RU" sz="1800" b="1" dirty="0"/>
              <a:t>в «Интернет»</a:t>
            </a:r>
            <a:r>
              <a:rPr lang="ru-RU" sz="1800" dirty="0"/>
              <a:t> информации о себе, о подаваемой заявке, иной информации о себе, связанной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ru-RU" sz="1800" dirty="0"/>
              <a:t>с процедурой предоставления субсидии, а также </a:t>
            </a:r>
            <a:r>
              <a:rPr lang="ru-RU" sz="1800" b="1" dirty="0"/>
              <a:t>согласие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ru-RU" sz="1800" b="1" dirty="0"/>
              <a:t>на обработку персональных данных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ru-RU" sz="1800" dirty="0"/>
              <a:t>(для физического лица) 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701253" y="2562152"/>
            <a:ext cx="37174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8AD0D6"/>
              </a:buClr>
              <a:buSzPct val="80000"/>
              <a:buFont typeface="Wingdings" pitchFamily="2" charset="2"/>
              <a:buNone/>
            </a:pPr>
            <a:r>
              <a:rPr lang="ru-RU" b="1" dirty="0"/>
              <a:t>отсутствует</a:t>
            </a:r>
            <a:r>
              <a:rPr lang="ru-RU" dirty="0"/>
              <a:t> неисполненная </a:t>
            </a:r>
            <a:r>
              <a:rPr lang="ru-RU" b="1" dirty="0"/>
              <a:t>обязанность по уплате налогов</a:t>
            </a:r>
            <a:r>
              <a:rPr lang="ru-RU" dirty="0"/>
              <a:t>, сборов, страховых взносов, пеней, штрафов, процентов, подлежащих уплате в соответствии </a:t>
            </a:r>
          </a:p>
          <a:p>
            <a:pPr eaLnBrk="0" hangingPunct="0">
              <a:spcBef>
                <a:spcPts val="0"/>
              </a:spcBef>
              <a:buClr>
                <a:srgbClr val="8AD0D6"/>
              </a:buClr>
              <a:buSzPct val="80000"/>
              <a:buFont typeface="Wingdings" pitchFamily="2" charset="2"/>
              <a:buNone/>
            </a:pPr>
            <a:r>
              <a:rPr lang="ru-RU" dirty="0"/>
              <a:t>с законодательством Российской Федерации </a:t>
            </a:r>
          </a:p>
          <a:p>
            <a:pPr eaLnBrk="0" hangingPunct="0">
              <a:spcBef>
                <a:spcPts val="0"/>
              </a:spcBef>
              <a:buClr>
                <a:srgbClr val="8AD0D6"/>
              </a:buClr>
              <a:buSzPct val="80000"/>
              <a:buFont typeface="Wingdings" pitchFamily="2" charset="2"/>
              <a:buNone/>
            </a:pPr>
            <a:r>
              <a:rPr lang="ru-RU" dirty="0"/>
              <a:t>о налогах и сборах, </a:t>
            </a:r>
            <a:r>
              <a:rPr lang="ru-RU" b="1" dirty="0"/>
              <a:t>просроченная задолженность </a:t>
            </a:r>
            <a:r>
              <a:rPr lang="ru-RU" dirty="0"/>
              <a:t>по возврату в бюджет ЗАТО Северск субсидий, бюджетных инвестиций 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5034489" y="2562152"/>
            <a:ext cx="24653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8AD0D6"/>
              </a:buClr>
              <a:buSzPct val="80000"/>
              <a:buFont typeface="Wingdings" pitchFamily="2" charset="2"/>
              <a:buNone/>
            </a:pPr>
            <a:r>
              <a:rPr lang="ru-RU" b="1" dirty="0"/>
              <a:t>не должен получать средства из бюджета ЗАТО Северск </a:t>
            </a:r>
          </a:p>
          <a:p>
            <a:pPr eaLnBrk="0" hangingPunct="0">
              <a:spcBef>
                <a:spcPts val="0"/>
              </a:spcBef>
              <a:buClr>
                <a:srgbClr val="8AD0D6"/>
              </a:buClr>
              <a:buSzPct val="80000"/>
              <a:buFont typeface="Wingdings" pitchFamily="2" charset="2"/>
              <a:buNone/>
            </a:pPr>
            <a:r>
              <a:rPr lang="ru-RU" dirty="0"/>
              <a:t>в соответствии </a:t>
            </a:r>
          </a:p>
          <a:p>
            <a:pPr eaLnBrk="0" hangingPunct="0">
              <a:spcBef>
                <a:spcPts val="0"/>
              </a:spcBef>
              <a:buClr>
                <a:srgbClr val="8AD0D6"/>
              </a:buClr>
              <a:buSzPct val="80000"/>
              <a:buFont typeface="Wingdings" pitchFamily="2" charset="2"/>
              <a:buNone/>
            </a:pPr>
            <a:r>
              <a:rPr lang="ru-RU" dirty="0"/>
              <a:t>с иными муниципальными правовыми актами на те же цели, </a:t>
            </a:r>
          </a:p>
          <a:p>
            <a:pPr eaLnBrk="0" hangingPunct="0">
              <a:spcBef>
                <a:spcPts val="0"/>
              </a:spcBef>
              <a:buClr>
                <a:srgbClr val="8AD0D6"/>
              </a:buClr>
              <a:buSzPct val="80000"/>
              <a:buFont typeface="Wingdings" pitchFamily="2" charset="2"/>
              <a:buNone/>
            </a:pPr>
            <a:r>
              <a:rPr lang="ru-RU" dirty="0"/>
              <a:t>на которые подает заявку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CE8E39-E7C3-0994-A8E8-881180BD8D43}"/>
              </a:ext>
            </a:extLst>
          </p:cNvPr>
          <p:cNvSpPr/>
          <p:nvPr/>
        </p:nvSpPr>
        <p:spPr>
          <a:xfrm>
            <a:off x="805203" y="2437783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8AEDC6E-8A8C-95E9-7B1F-270126DBDE23}"/>
              </a:ext>
            </a:extLst>
          </p:cNvPr>
          <p:cNvSpPr/>
          <p:nvPr/>
        </p:nvSpPr>
        <p:spPr>
          <a:xfrm>
            <a:off x="5163980" y="2437783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912FAF4-7640-6DFC-06A4-4660ECBA509F}"/>
              </a:ext>
            </a:extLst>
          </p:cNvPr>
          <p:cNvSpPr/>
          <p:nvPr/>
        </p:nvSpPr>
        <p:spPr>
          <a:xfrm>
            <a:off x="8276448" y="2437783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>
            <a:off x="688247" y="963353"/>
            <a:ext cx="10028238" cy="997422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</a:pPr>
            <a:r>
              <a:rPr lang="ru-RU" sz="3400" b="1" dirty="0"/>
              <a:t>Требования, которым должен соответствовать заявитель? </a:t>
            </a:r>
            <a:r>
              <a:rPr lang="ru-RU" sz="3200" dirty="0"/>
              <a:t>(1-2)</a:t>
            </a:r>
          </a:p>
        </p:txBody>
      </p:sp>
      <p:sp>
        <p:nvSpPr>
          <p:cNvPr id="49154" name="Rectangle 3"/>
          <p:cNvSpPr>
            <a:spLocks noGrp="1"/>
          </p:cNvSpPr>
          <p:nvPr>
            <p:ph idx="1"/>
          </p:nvPr>
        </p:nvSpPr>
        <p:spPr>
          <a:xfrm>
            <a:off x="9302743" y="2332642"/>
            <a:ext cx="2353750" cy="407545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700" b="1" dirty="0"/>
              <a:t>не получал аналогичную поддержку </a:t>
            </a:r>
            <a:r>
              <a:rPr lang="ru-RU" sz="1700" dirty="0"/>
              <a:t>(условия оказания которой совпадают, включая форму, вид поддержки и цели ее оказания) или</a:t>
            </a:r>
            <a:r>
              <a:rPr lang="ru-RU" sz="1700" b="1" dirty="0"/>
              <a:t> было принято решение об оказании такой поддержки</a:t>
            </a:r>
            <a:r>
              <a:rPr lang="ru-RU" sz="1700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/>
              <a:t>и </a:t>
            </a:r>
            <a:r>
              <a:rPr lang="ru-RU" sz="1700" b="1" dirty="0"/>
              <a:t>сроки ее оказания истекли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8247" y="2338518"/>
            <a:ext cx="277058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hangingPunct="0"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ru-RU" sz="1700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имеет </a:t>
            </a:r>
            <a:r>
              <a:rPr lang="ru-RU" sz="1700" b="1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размер заработной платы</a:t>
            </a:r>
            <a:r>
              <a:rPr lang="ru-RU" sz="1700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, установленный работникам </a:t>
            </a:r>
            <a:r>
              <a:rPr lang="ru-RU" sz="1700" b="1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на период реализации проекта, не ниже минимального размера оплаты труда</a:t>
            </a:r>
            <a:r>
              <a:rPr lang="ru-RU" sz="1700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, установленного Региональным соглашением </a:t>
            </a:r>
          </a:p>
          <a:p>
            <a:pPr lvl="0" defTabSz="457200" eaLnBrk="0" hangingPunct="0"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ru-RU" sz="1700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о минимальной заработной плате в Томской области на соответствующий год </a:t>
            </a:r>
          </a:p>
          <a:p>
            <a:pPr lvl="0" defTabSz="457200" eaLnBrk="0" hangingPunct="0"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ru-RU" sz="1700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(в 2023 году – </a:t>
            </a:r>
            <a:r>
              <a:rPr lang="ru-RU" sz="1700" b="1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24 363 </a:t>
            </a:r>
            <a:r>
              <a:rPr lang="ru-RU" sz="1700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р.)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75139" y="2394826"/>
            <a:ext cx="229528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вложил собственные денежные средства </a:t>
            </a:r>
            <a:r>
              <a:rPr lang="ru-RU" sz="1700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или </a:t>
            </a:r>
            <a:r>
              <a:rPr lang="ru-RU" sz="1700" b="1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обязуется произвести вложение собственных денежных средств </a:t>
            </a:r>
            <a:r>
              <a:rPr lang="ru-RU" sz="1700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в проект в объеме </a:t>
            </a:r>
            <a:r>
              <a:rPr lang="ru-RU" sz="1700" b="1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не менее 20% от суммы запрашиваемой субсидии </a:t>
            </a:r>
            <a:endParaRPr lang="ru-RU" sz="17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151" y="2338518"/>
            <a:ext cx="22971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hangingPunct="0"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ru-RU" sz="1700" b="1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представил проект </a:t>
            </a:r>
          </a:p>
          <a:p>
            <a:pPr lvl="0" defTabSz="457200" eaLnBrk="0" hangingPunct="0"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ru-RU" sz="1700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в сфере производства товаров (работ, услуг), </a:t>
            </a:r>
            <a:r>
              <a:rPr lang="ru-RU" sz="1700" b="1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относящийся к видам экономической деятельности, установленных Положением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02CBEC9-670B-0558-FB0B-07EC7F7A5350}"/>
              </a:ext>
            </a:extLst>
          </p:cNvPr>
          <p:cNvSpPr/>
          <p:nvPr/>
        </p:nvSpPr>
        <p:spPr>
          <a:xfrm>
            <a:off x="826110" y="2241286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45A0257-834E-77ED-5B09-562A8E3064E2}"/>
              </a:ext>
            </a:extLst>
          </p:cNvPr>
          <p:cNvSpPr/>
          <p:nvPr/>
        </p:nvSpPr>
        <p:spPr>
          <a:xfrm>
            <a:off x="3958134" y="2241286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794613D-25B8-687A-BBA0-86AF90E9674C}"/>
              </a:ext>
            </a:extLst>
          </p:cNvPr>
          <p:cNvSpPr/>
          <p:nvPr/>
        </p:nvSpPr>
        <p:spPr>
          <a:xfrm>
            <a:off x="6673739" y="2241286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C8E1A10-442E-021A-BC7B-5BCDDA5386EE}"/>
              </a:ext>
            </a:extLst>
          </p:cNvPr>
          <p:cNvSpPr/>
          <p:nvPr/>
        </p:nvSpPr>
        <p:spPr>
          <a:xfrm>
            <a:off x="9388331" y="2241286"/>
            <a:ext cx="134224" cy="124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1929</Words>
  <Application>Microsoft Office PowerPoint</Application>
  <PresentationFormat>Широкоэкранный</PresentationFormat>
  <Paragraphs>298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</vt:lpstr>
      <vt:lpstr>Wingdings 3</vt:lpstr>
      <vt:lpstr>1_Ион</vt:lpstr>
      <vt:lpstr>Ион</vt:lpstr>
      <vt:lpstr>СУБСИДИИ НА ФИНАНСОВОЕ ОБЕСПЕЧЕНИЕ ЗАТРАТ, СВЯЗАННЫХ  С РЕАЛИЗАЦИЕЙ СТАРТУЮЩИХ ПРЕДПРИНИМАТЕЛЬСКИХ ПРОЕКТОВ</vt:lpstr>
      <vt:lpstr>Презентация PowerPoint</vt:lpstr>
      <vt:lpstr>Сегодня Вы узнаете</vt:lpstr>
      <vt:lpstr>Трудности при принятии решения об участии в конкурсе</vt:lpstr>
      <vt:lpstr>Презентация PowerPoint</vt:lpstr>
      <vt:lpstr>Размер субсидии в 2023 году</vt:lpstr>
      <vt:lpstr>Кто может стать участником конкурса?</vt:lpstr>
      <vt:lpstr>Требования, которым должен соответствовать заявитель? (1-1)</vt:lpstr>
      <vt:lpstr>Требования, которым должен соответствовать заявитель? (1-2)</vt:lpstr>
      <vt:lpstr>На какие цели можно направить субсидию?</vt:lpstr>
      <vt:lpstr>Какие документы нужно предоставить на конкурс? (1-1) </vt:lpstr>
      <vt:lpstr>Какие документы нужно предоставить на конкурс? (1-2)</vt:lpstr>
      <vt:lpstr>Какие документы нужно предоставить на конкурс? (1-1) </vt:lpstr>
      <vt:lpstr>Какие документы нужно предоставить на конкурс? (1-2)</vt:lpstr>
      <vt:lpstr>Презентация PowerPoint</vt:lpstr>
      <vt:lpstr>Как проходит конкурс? (1-1)</vt:lpstr>
      <vt:lpstr>Как проходит конкурс? (1-2)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Кейсы победителей конкурса</vt:lpstr>
      <vt:lpstr>Презентация PowerPoint</vt:lpstr>
      <vt:lpstr>Презентация PowerPoint</vt:lpstr>
      <vt:lpstr>Чем и как Вам могут помочь специалисты отдела поддержки предпринимательства Комитета экономического развития Администрации ЗАТО Северск</vt:lpstr>
      <vt:lpstr>Благодарю за внимание!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Lepihova</dc:creator>
  <cp:lastModifiedBy>Родина Наталья Сергеевна﻿</cp:lastModifiedBy>
  <cp:revision>87</cp:revision>
  <cp:lastPrinted>2023-07-03T12:33:59Z</cp:lastPrinted>
  <dcterms:created xsi:type="dcterms:W3CDTF">2023-05-02T08:59:32Z</dcterms:created>
  <dcterms:modified xsi:type="dcterms:W3CDTF">2023-07-03T12:39:02Z</dcterms:modified>
</cp:coreProperties>
</file>